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61"/>
  </p:notesMasterIdLst>
  <p:sldIdLst>
    <p:sldId id="441" r:id="rId5"/>
    <p:sldId id="621" r:id="rId6"/>
    <p:sldId id="311" r:id="rId7"/>
    <p:sldId id="469" r:id="rId8"/>
    <p:sldId id="369" r:id="rId9"/>
    <p:sldId id="346" r:id="rId10"/>
    <p:sldId id="347" r:id="rId11"/>
    <p:sldId id="349" r:id="rId12"/>
    <p:sldId id="350" r:id="rId13"/>
    <p:sldId id="354" r:id="rId14"/>
    <p:sldId id="351" r:id="rId15"/>
    <p:sldId id="470" r:id="rId16"/>
    <p:sldId id="366" r:id="rId17"/>
    <p:sldId id="367" r:id="rId18"/>
    <p:sldId id="368" r:id="rId19"/>
    <p:sldId id="371" r:id="rId20"/>
    <p:sldId id="372" r:id="rId21"/>
    <p:sldId id="471" r:id="rId22"/>
    <p:sldId id="373" r:id="rId23"/>
    <p:sldId id="374" r:id="rId24"/>
    <p:sldId id="375" r:id="rId25"/>
    <p:sldId id="472" r:id="rId26"/>
    <p:sldId id="442" r:id="rId27"/>
    <p:sldId id="443" r:id="rId28"/>
    <p:sldId id="444" r:id="rId29"/>
    <p:sldId id="445" r:id="rId30"/>
    <p:sldId id="473" r:id="rId31"/>
    <p:sldId id="446" r:id="rId32"/>
    <p:sldId id="447" r:id="rId33"/>
    <p:sldId id="448" r:id="rId34"/>
    <p:sldId id="449" r:id="rId35"/>
    <p:sldId id="479" r:id="rId36"/>
    <p:sldId id="450" r:id="rId37"/>
    <p:sldId id="464" r:id="rId38"/>
    <p:sldId id="463" r:id="rId39"/>
    <p:sldId id="462" r:id="rId40"/>
    <p:sldId id="461" r:id="rId41"/>
    <p:sldId id="460" r:id="rId42"/>
    <p:sldId id="459" r:id="rId43"/>
    <p:sldId id="458" r:id="rId44"/>
    <p:sldId id="457" r:id="rId45"/>
    <p:sldId id="456" r:id="rId46"/>
    <p:sldId id="455" r:id="rId47"/>
    <p:sldId id="454" r:id="rId48"/>
    <p:sldId id="453" r:id="rId49"/>
    <p:sldId id="474" r:id="rId50"/>
    <p:sldId id="466" r:id="rId51"/>
    <p:sldId id="467" r:id="rId52"/>
    <p:sldId id="468" r:id="rId53"/>
    <p:sldId id="622" r:id="rId54"/>
    <p:sldId id="475" r:id="rId55"/>
    <p:sldId id="476" r:id="rId56"/>
    <p:sldId id="477" r:id="rId57"/>
    <p:sldId id="478" r:id="rId58"/>
    <p:sldId id="465" r:id="rId59"/>
    <p:sldId id="348" r:id="rId6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708" userDrawn="1">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9"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213163"/>
    <a:srgbClr val="3D5D19"/>
    <a:srgbClr val="92D050"/>
    <a:srgbClr val="6C4615"/>
    <a:srgbClr val="000000"/>
    <a:srgbClr val="001131"/>
    <a:srgbClr val="DDE8FF"/>
    <a:srgbClr val="851910"/>
    <a:srgbClr val="2233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BEFCFD-453C-0A6F-BD00-522DF9E9DCD3}" v="18" dt="2023-09-20T12:49:09.601"/>
    <p1510:client id="{5C556228-82F2-3BA2-5924-D15F939564A1}" v="68" dt="2023-09-13T11:35:03.578"/>
    <p1510:client id="{7C652047-916F-4375-96D7-45526B2D491B}" v="20" dt="2023-07-17T05:58:58.246"/>
    <p1510:client id="{8A9940FB-6F19-4F60-B430-B65121BE7C55}" v="16" dt="2023-07-17T05:53:36.871"/>
    <p1510:client id="{E4D3E8F5-0464-2E7E-C1C0-4F271232EF13}" v="178" dt="2023-09-13T11:31:41.2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101" autoAdjust="0"/>
  </p:normalViewPr>
  <p:slideViewPr>
    <p:cSldViewPr snapToGrid="0">
      <p:cViewPr>
        <p:scale>
          <a:sx n="100" d="100"/>
          <a:sy n="100" d="100"/>
        </p:scale>
        <p:origin x="974" y="197"/>
      </p:cViewPr>
      <p:guideLst>
        <p:guide orient="horz" pos="540"/>
        <p:guide pos="144"/>
        <p:guide orient="horz" pos="1620"/>
        <p:guide orient="horz" pos="708"/>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89" Type="http://customschemas.google.com/relationships/presentationmetadata" Target="metadata"/><Relationship Id="rId7" Type="http://schemas.openxmlformats.org/officeDocument/2006/relationships/slide" Target="slides/slide3.xml"/><Relationship Id="rId92"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61" Type="http://schemas.openxmlformats.org/officeDocument/2006/relationships/notesMaster" Target="notesMasters/notesMaster1.xml"/><Relationship Id="rId90" Type="http://schemas.openxmlformats.org/officeDocument/2006/relationships/presProps" Target="presProps.xml"/><Relationship Id="rId95"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93"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9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9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yank Shrivastava" userId="S::mayank@edunetfoundation.org::c332be7f-906c-470d-b44b-16df79513897" providerId="AD" clId="Web-{19BEFCFD-453C-0A6F-BD00-522DF9E9DCD3}"/>
    <pc:docChg chg="addSld delSld modSld">
      <pc:chgData name="Mayank Shrivastava" userId="S::mayank@edunetfoundation.org::c332be7f-906c-470d-b44b-16df79513897" providerId="AD" clId="Web-{19BEFCFD-453C-0A6F-BD00-522DF9E9DCD3}" dt="2023-09-20T12:49:09.601" v="17" actId="20577"/>
      <pc:docMkLst>
        <pc:docMk/>
      </pc:docMkLst>
      <pc:sldChg chg="modSp add del">
        <pc:chgData name="Mayank Shrivastava" userId="S::mayank@edunetfoundation.org::c332be7f-906c-470d-b44b-16df79513897" providerId="AD" clId="Web-{19BEFCFD-453C-0A6F-BD00-522DF9E9DCD3}" dt="2023-09-20T12:48:56.788" v="16" actId="20577"/>
        <pc:sldMkLst>
          <pc:docMk/>
          <pc:sldMk cId="1535697229" sldId="450"/>
        </pc:sldMkLst>
        <pc:spChg chg="mod">
          <ac:chgData name="Mayank Shrivastava" userId="S::mayank@edunetfoundation.org::c332be7f-906c-470d-b44b-16df79513897" providerId="AD" clId="Web-{19BEFCFD-453C-0A6F-BD00-522DF9E9DCD3}" dt="2023-09-20T12:48:56.788" v="16" actId="20577"/>
          <ac:spMkLst>
            <pc:docMk/>
            <pc:sldMk cId="1535697229" sldId="450"/>
            <ac:spMk id="4" creationId="{941CB499-C757-6722-AD5B-AFAF3CC5523C}"/>
          </ac:spMkLst>
        </pc:spChg>
      </pc:sldChg>
      <pc:sldChg chg="modSp">
        <pc:chgData name="Mayank Shrivastava" userId="S::mayank@edunetfoundation.org::c332be7f-906c-470d-b44b-16df79513897" providerId="AD" clId="Web-{19BEFCFD-453C-0A6F-BD00-522DF9E9DCD3}" dt="2023-09-20T12:45:45.936" v="0" actId="20577"/>
        <pc:sldMkLst>
          <pc:docMk/>
          <pc:sldMk cId="92443167" sldId="470"/>
        </pc:sldMkLst>
        <pc:spChg chg="mod">
          <ac:chgData name="Mayank Shrivastava" userId="S::mayank@edunetfoundation.org::c332be7f-906c-470d-b44b-16df79513897" providerId="AD" clId="Web-{19BEFCFD-453C-0A6F-BD00-522DF9E9DCD3}" dt="2023-09-20T12:45:45.936" v="0" actId="20577"/>
          <ac:spMkLst>
            <pc:docMk/>
            <pc:sldMk cId="92443167" sldId="470"/>
            <ac:spMk id="4" creationId="{7BE978AF-B697-8C87-4FB9-B9FFED0CE000}"/>
          </ac:spMkLst>
        </pc:spChg>
      </pc:sldChg>
      <pc:sldChg chg="modSp">
        <pc:chgData name="Mayank Shrivastava" userId="S::mayank@edunetfoundation.org::c332be7f-906c-470d-b44b-16df79513897" providerId="AD" clId="Web-{19BEFCFD-453C-0A6F-BD00-522DF9E9DCD3}" dt="2023-09-20T12:46:43.860" v="1" actId="20577"/>
        <pc:sldMkLst>
          <pc:docMk/>
          <pc:sldMk cId="2346600797" sldId="471"/>
        </pc:sldMkLst>
        <pc:spChg chg="mod">
          <ac:chgData name="Mayank Shrivastava" userId="S::mayank@edunetfoundation.org::c332be7f-906c-470d-b44b-16df79513897" providerId="AD" clId="Web-{19BEFCFD-453C-0A6F-BD00-522DF9E9DCD3}" dt="2023-09-20T12:46:43.860" v="1" actId="20577"/>
          <ac:spMkLst>
            <pc:docMk/>
            <pc:sldMk cId="2346600797" sldId="471"/>
            <ac:spMk id="4" creationId="{8B1BF45C-A2E8-EFAA-5419-3F42B34898B3}"/>
          </ac:spMkLst>
        </pc:spChg>
      </pc:sldChg>
      <pc:sldChg chg="modSp">
        <pc:chgData name="Mayank Shrivastava" userId="S::mayank@edunetfoundation.org::c332be7f-906c-470d-b44b-16df79513897" providerId="AD" clId="Web-{19BEFCFD-453C-0A6F-BD00-522DF9E9DCD3}" dt="2023-09-20T12:47:12.549" v="2" actId="20577"/>
        <pc:sldMkLst>
          <pc:docMk/>
          <pc:sldMk cId="2867474613" sldId="472"/>
        </pc:sldMkLst>
        <pc:spChg chg="mod">
          <ac:chgData name="Mayank Shrivastava" userId="S::mayank@edunetfoundation.org::c332be7f-906c-470d-b44b-16df79513897" providerId="AD" clId="Web-{19BEFCFD-453C-0A6F-BD00-522DF9E9DCD3}" dt="2023-09-20T12:47:12.549" v="2" actId="20577"/>
          <ac:spMkLst>
            <pc:docMk/>
            <pc:sldMk cId="2867474613" sldId="472"/>
            <ac:spMk id="4" creationId="{8DDF5D1E-3EFC-44A0-70E3-DC9F35065140}"/>
          </ac:spMkLst>
        </pc:spChg>
      </pc:sldChg>
      <pc:sldChg chg="modSp">
        <pc:chgData name="Mayank Shrivastava" userId="S::mayank@edunetfoundation.org::c332be7f-906c-470d-b44b-16df79513897" providerId="AD" clId="Web-{19BEFCFD-453C-0A6F-BD00-522DF9E9DCD3}" dt="2023-09-20T12:47:35.800" v="3" actId="20577"/>
        <pc:sldMkLst>
          <pc:docMk/>
          <pc:sldMk cId="1247754651" sldId="473"/>
        </pc:sldMkLst>
        <pc:spChg chg="mod">
          <ac:chgData name="Mayank Shrivastava" userId="S::mayank@edunetfoundation.org::c332be7f-906c-470d-b44b-16df79513897" providerId="AD" clId="Web-{19BEFCFD-453C-0A6F-BD00-522DF9E9DCD3}" dt="2023-09-20T12:47:35.800" v="3" actId="20577"/>
          <ac:spMkLst>
            <pc:docMk/>
            <pc:sldMk cId="1247754651" sldId="473"/>
            <ac:spMk id="4" creationId="{A2BF0B3C-1A0F-614B-E530-EC5E70FB3266}"/>
          </ac:spMkLst>
        </pc:spChg>
      </pc:sldChg>
      <pc:sldChg chg="modSp">
        <pc:chgData name="Mayank Shrivastava" userId="S::mayank@edunetfoundation.org::c332be7f-906c-470d-b44b-16df79513897" providerId="AD" clId="Web-{19BEFCFD-453C-0A6F-BD00-522DF9E9DCD3}" dt="2023-09-20T12:49:09.601" v="17" actId="20577"/>
        <pc:sldMkLst>
          <pc:docMk/>
          <pc:sldMk cId="2597832174" sldId="474"/>
        </pc:sldMkLst>
        <pc:spChg chg="mod">
          <ac:chgData name="Mayank Shrivastava" userId="S::mayank@edunetfoundation.org::c332be7f-906c-470d-b44b-16df79513897" providerId="AD" clId="Web-{19BEFCFD-453C-0A6F-BD00-522DF9E9DCD3}" dt="2023-09-20T12:49:09.601" v="17" actId="20577"/>
          <ac:spMkLst>
            <pc:docMk/>
            <pc:sldMk cId="2597832174" sldId="474"/>
            <ac:spMk id="4" creationId="{FA0F9F95-2225-74AD-5714-D847FF0BD78C}"/>
          </ac:spMkLst>
        </pc:spChg>
      </pc:sldChg>
      <pc:sldChg chg="modSp">
        <pc:chgData name="Mayank Shrivastava" userId="S::mayank@edunetfoundation.org::c332be7f-906c-470d-b44b-16df79513897" providerId="AD" clId="Web-{19BEFCFD-453C-0A6F-BD00-522DF9E9DCD3}" dt="2023-09-20T12:47:52.754" v="4" actId="20577"/>
        <pc:sldMkLst>
          <pc:docMk/>
          <pc:sldMk cId="3779503377" sldId="479"/>
        </pc:sldMkLst>
        <pc:spChg chg="mod">
          <ac:chgData name="Mayank Shrivastava" userId="S::mayank@edunetfoundation.org::c332be7f-906c-470d-b44b-16df79513897" providerId="AD" clId="Web-{19BEFCFD-453C-0A6F-BD00-522DF9E9DCD3}" dt="2023-09-20T12:47:52.754" v="4" actId="20577"/>
          <ac:spMkLst>
            <pc:docMk/>
            <pc:sldMk cId="3779503377" sldId="479"/>
            <ac:spMk id="4" creationId="{367C5685-AE66-5333-EECD-86D3427BABD1}"/>
          </ac:spMkLst>
        </pc:spChg>
      </pc:sldChg>
    </pc:docChg>
  </pc:docChgLst>
  <pc:docChgLst>
    <pc:chgData name="Mayank Shrivastava" userId="S::mayank@edunetfoundation.org::c332be7f-906c-470d-b44b-16df79513897" providerId="AD" clId="Web-{E4D3E8F5-0464-2E7E-C1C0-4F271232EF13}"/>
    <pc:docChg chg="modSld">
      <pc:chgData name="Mayank Shrivastava" userId="S::mayank@edunetfoundation.org::c332be7f-906c-470d-b44b-16df79513897" providerId="AD" clId="Web-{E4D3E8F5-0464-2E7E-C1C0-4F271232EF13}" dt="2023-09-13T11:31:39.645" v="119" actId="20577"/>
      <pc:docMkLst>
        <pc:docMk/>
      </pc:docMkLst>
      <pc:sldChg chg="addSp">
        <pc:chgData name="Mayank Shrivastava" userId="S::mayank@edunetfoundation.org::c332be7f-906c-470d-b44b-16df79513897" providerId="AD" clId="Web-{E4D3E8F5-0464-2E7E-C1C0-4F271232EF13}" dt="2023-09-13T11:00:23.493" v="27"/>
        <pc:sldMkLst>
          <pc:docMk/>
          <pc:sldMk cId="1771425473" sldId="346"/>
        </pc:sldMkLst>
        <pc:spChg chg="add">
          <ac:chgData name="Mayank Shrivastava" userId="S::mayank@edunetfoundation.org::c332be7f-906c-470d-b44b-16df79513897" providerId="AD" clId="Web-{E4D3E8F5-0464-2E7E-C1C0-4F271232EF13}" dt="2023-09-13T11:00:23.461" v="25"/>
          <ac:spMkLst>
            <pc:docMk/>
            <pc:sldMk cId="1771425473" sldId="346"/>
            <ac:spMk id="4" creationId="{409204AA-B292-D058-8893-80F163C5BE38}"/>
          </ac:spMkLst>
        </pc:spChg>
        <pc:spChg chg="add">
          <ac:chgData name="Mayank Shrivastava" userId="S::mayank@edunetfoundation.org::c332be7f-906c-470d-b44b-16df79513897" providerId="AD" clId="Web-{E4D3E8F5-0464-2E7E-C1C0-4F271232EF13}" dt="2023-09-13T11:00:23.493" v="27"/>
          <ac:spMkLst>
            <pc:docMk/>
            <pc:sldMk cId="1771425473" sldId="346"/>
            <ac:spMk id="9" creationId="{B57D25A6-73AC-CC68-7C40-14C09E3720F8}"/>
          </ac:spMkLst>
        </pc:spChg>
        <pc:cxnChg chg="add">
          <ac:chgData name="Mayank Shrivastava" userId="S::mayank@edunetfoundation.org::c332be7f-906c-470d-b44b-16df79513897" providerId="AD" clId="Web-{E4D3E8F5-0464-2E7E-C1C0-4F271232EF13}" dt="2023-09-13T11:00:23.477" v="26"/>
          <ac:cxnSpMkLst>
            <pc:docMk/>
            <pc:sldMk cId="1771425473" sldId="346"/>
            <ac:cxnSpMk id="7" creationId="{276F1712-B77F-2D9D-6F45-3C2C1BCD053D}"/>
          </ac:cxnSpMkLst>
        </pc:cxnChg>
      </pc:sldChg>
      <pc:sldChg chg="addSp delSp modSp">
        <pc:chgData name="Mayank Shrivastava" userId="S::mayank@edunetfoundation.org::c332be7f-906c-470d-b44b-16df79513897" providerId="AD" clId="Web-{E4D3E8F5-0464-2E7E-C1C0-4F271232EF13}" dt="2023-09-13T10:46:36.576" v="2" actId="1076"/>
        <pc:sldMkLst>
          <pc:docMk/>
          <pc:sldMk cId="1660514816" sldId="347"/>
        </pc:sldMkLst>
        <pc:picChg chg="add mod">
          <ac:chgData name="Mayank Shrivastava" userId="S::mayank@edunetfoundation.org::c332be7f-906c-470d-b44b-16df79513897" providerId="AD" clId="Web-{E4D3E8F5-0464-2E7E-C1C0-4F271232EF13}" dt="2023-09-13T10:46:36.576" v="2" actId="1076"/>
          <ac:picMkLst>
            <pc:docMk/>
            <pc:sldMk cId="1660514816" sldId="347"/>
            <ac:picMk id="4" creationId="{2C0369CC-9934-E855-4F7A-B2AEFA79F5A8}"/>
          </ac:picMkLst>
        </pc:picChg>
        <pc:picChg chg="del">
          <ac:chgData name="Mayank Shrivastava" userId="S::mayank@edunetfoundation.org::c332be7f-906c-470d-b44b-16df79513897" providerId="AD" clId="Web-{E4D3E8F5-0464-2E7E-C1C0-4F271232EF13}" dt="2023-09-13T10:46:32.748" v="1"/>
          <ac:picMkLst>
            <pc:docMk/>
            <pc:sldMk cId="1660514816" sldId="347"/>
            <ac:picMk id="5" creationId="{9B0E594C-3C28-494C-F6CC-F847AFA29697}"/>
          </ac:picMkLst>
        </pc:picChg>
      </pc:sldChg>
      <pc:sldChg chg="addSp delSp modSp">
        <pc:chgData name="Mayank Shrivastava" userId="S::mayank@edunetfoundation.org::c332be7f-906c-470d-b44b-16df79513897" providerId="AD" clId="Web-{E4D3E8F5-0464-2E7E-C1C0-4F271232EF13}" dt="2023-09-13T10:58:09.504" v="20" actId="20577"/>
        <pc:sldMkLst>
          <pc:docMk/>
          <pc:sldMk cId="2143374494" sldId="350"/>
        </pc:sldMkLst>
        <pc:spChg chg="mod">
          <ac:chgData name="Mayank Shrivastava" userId="S::mayank@edunetfoundation.org::c332be7f-906c-470d-b44b-16df79513897" providerId="AD" clId="Web-{E4D3E8F5-0464-2E7E-C1C0-4F271232EF13}" dt="2023-09-13T10:58:09.504" v="20" actId="20577"/>
          <ac:spMkLst>
            <pc:docMk/>
            <pc:sldMk cId="2143374494" sldId="350"/>
            <ac:spMk id="3" creationId="{AE76DA37-EEF4-E854-985B-BBFC06857B90}"/>
          </ac:spMkLst>
        </pc:spChg>
        <pc:picChg chg="del">
          <ac:chgData name="Mayank Shrivastava" userId="S::mayank@edunetfoundation.org::c332be7f-906c-470d-b44b-16df79513897" providerId="AD" clId="Web-{E4D3E8F5-0464-2E7E-C1C0-4F271232EF13}" dt="2023-09-13T10:57:24.565" v="5"/>
          <ac:picMkLst>
            <pc:docMk/>
            <pc:sldMk cId="2143374494" sldId="350"/>
            <ac:picMk id="4" creationId="{BFD4B6BA-473B-A813-4491-EFF85AC399E2}"/>
          </ac:picMkLst>
        </pc:picChg>
        <pc:picChg chg="add del mod">
          <ac:chgData name="Mayank Shrivastava" userId="S::mayank@edunetfoundation.org::c332be7f-906c-470d-b44b-16df79513897" providerId="AD" clId="Web-{E4D3E8F5-0464-2E7E-C1C0-4F271232EF13}" dt="2023-09-13T10:55:04.717" v="4"/>
          <ac:picMkLst>
            <pc:docMk/>
            <pc:sldMk cId="2143374494" sldId="350"/>
            <ac:picMk id="5" creationId="{013FC9F2-5C67-E80E-2724-B27785AE85D5}"/>
          </ac:picMkLst>
        </pc:picChg>
        <pc:picChg chg="add mod">
          <ac:chgData name="Mayank Shrivastava" userId="S::mayank@edunetfoundation.org::c332be7f-906c-470d-b44b-16df79513897" providerId="AD" clId="Web-{E4D3E8F5-0464-2E7E-C1C0-4F271232EF13}" dt="2023-09-13T10:57:34.003" v="8" actId="1076"/>
          <ac:picMkLst>
            <pc:docMk/>
            <pc:sldMk cId="2143374494" sldId="350"/>
            <ac:picMk id="6" creationId="{6016B028-08AE-0E43-F3A5-201EED8C92A8}"/>
          </ac:picMkLst>
        </pc:picChg>
      </pc:sldChg>
      <pc:sldChg chg="addSp modSp">
        <pc:chgData name="Mayank Shrivastava" userId="S::mayank@edunetfoundation.org::c332be7f-906c-470d-b44b-16df79513897" providerId="AD" clId="Web-{E4D3E8F5-0464-2E7E-C1C0-4F271232EF13}" dt="2023-09-13T11:01:20.838" v="51" actId="20577"/>
        <pc:sldMkLst>
          <pc:docMk/>
          <pc:sldMk cId="2715019401" sldId="366"/>
        </pc:sldMkLst>
        <pc:spChg chg="mod">
          <ac:chgData name="Mayank Shrivastava" userId="S::mayank@edunetfoundation.org::c332be7f-906c-470d-b44b-16df79513897" providerId="AD" clId="Web-{E4D3E8F5-0464-2E7E-C1C0-4F271232EF13}" dt="2023-09-13T11:01:20.838" v="51" actId="20577"/>
          <ac:spMkLst>
            <pc:docMk/>
            <pc:sldMk cId="2715019401" sldId="366"/>
            <ac:spMk id="4" creationId="{E8E76C88-6D63-29EA-FBD8-1EEB797CBB54}"/>
          </ac:spMkLst>
        </pc:spChg>
        <pc:spChg chg="add">
          <ac:chgData name="Mayank Shrivastava" userId="S::mayank@edunetfoundation.org::c332be7f-906c-470d-b44b-16df79513897" providerId="AD" clId="Web-{E4D3E8F5-0464-2E7E-C1C0-4F271232EF13}" dt="2023-09-13T11:00:41.915" v="28"/>
          <ac:spMkLst>
            <pc:docMk/>
            <pc:sldMk cId="2715019401" sldId="366"/>
            <ac:spMk id="6" creationId="{9E169721-70DB-89DD-B9BE-0D8E47EF309B}"/>
          </ac:spMkLst>
        </pc:spChg>
        <pc:spChg chg="add">
          <ac:chgData name="Mayank Shrivastava" userId="S::mayank@edunetfoundation.org::c332be7f-906c-470d-b44b-16df79513897" providerId="AD" clId="Web-{E4D3E8F5-0464-2E7E-C1C0-4F271232EF13}" dt="2023-09-13T11:00:41.931" v="30"/>
          <ac:spMkLst>
            <pc:docMk/>
            <pc:sldMk cId="2715019401" sldId="366"/>
            <ac:spMk id="10" creationId="{996BFDA9-0278-106B-F949-98EFDBF7CF63}"/>
          </ac:spMkLst>
        </pc:spChg>
        <pc:cxnChg chg="add">
          <ac:chgData name="Mayank Shrivastava" userId="S::mayank@edunetfoundation.org::c332be7f-906c-470d-b44b-16df79513897" providerId="AD" clId="Web-{E4D3E8F5-0464-2E7E-C1C0-4F271232EF13}" dt="2023-09-13T11:00:41.915" v="29"/>
          <ac:cxnSpMkLst>
            <pc:docMk/>
            <pc:sldMk cId="2715019401" sldId="366"/>
            <ac:cxnSpMk id="8" creationId="{142311E4-A6B2-76CB-1859-C80AB996362D}"/>
          </ac:cxnSpMkLst>
        </pc:cxnChg>
      </pc:sldChg>
      <pc:sldChg chg="addSp delSp modSp">
        <pc:chgData name="Mayank Shrivastava" userId="S::mayank@edunetfoundation.org::c332be7f-906c-470d-b44b-16df79513897" providerId="AD" clId="Web-{E4D3E8F5-0464-2E7E-C1C0-4F271232EF13}" dt="2023-09-13T11:03:41.374" v="58" actId="20577"/>
        <pc:sldMkLst>
          <pc:docMk/>
          <pc:sldMk cId="1434458067" sldId="367"/>
        </pc:sldMkLst>
        <pc:spChg chg="add">
          <ac:chgData name="Mayank Shrivastava" userId="S::mayank@edunetfoundation.org::c332be7f-906c-470d-b44b-16df79513897" providerId="AD" clId="Web-{E4D3E8F5-0464-2E7E-C1C0-4F271232EF13}" dt="2023-09-13T11:02:56.513" v="55"/>
          <ac:spMkLst>
            <pc:docMk/>
            <pc:sldMk cId="1434458067" sldId="367"/>
            <ac:spMk id="7" creationId="{A213C19F-D9D6-2D5B-03F2-8788CA1248F8}"/>
          </ac:spMkLst>
        </pc:spChg>
        <pc:spChg chg="add mod">
          <ac:chgData name="Mayank Shrivastava" userId="S::mayank@edunetfoundation.org::c332be7f-906c-470d-b44b-16df79513897" providerId="AD" clId="Web-{E4D3E8F5-0464-2E7E-C1C0-4F271232EF13}" dt="2023-09-13T11:03:41.374" v="58" actId="20577"/>
          <ac:spMkLst>
            <pc:docMk/>
            <pc:sldMk cId="1434458067" sldId="367"/>
            <ac:spMk id="11" creationId="{831E6C07-89BF-7795-41F4-930980A85DE4}"/>
          </ac:spMkLst>
        </pc:spChg>
        <pc:picChg chg="add mod">
          <ac:chgData name="Mayank Shrivastava" userId="S::mayank@edunetfoundation.org::c332be7f-906c-470d-b44b-16df79513897" providerId="AD" clId="Web-{E4D3E8F5-0464-2E7E-C1C0-4F271232EF13}" dt="2023-09-13T11:02:34.341" v="54" actId="1076"/>
          <ac:picMkLst>
            <pc:docMk/>
            <pc:sldMk cId="1434458067" sldId="367"/>
            <ac:picMk id="3" creationId="{F2AA2C29-6CE5-5BF5-946D-247F92256122}"/>
          </ac:picMkLst>
        </pc:picChg>
        <pc:picChg chg="del">
          <ac:chgData name="Mayank Shrivastava" userId="S::mayank@edunetfoundation.org::c332be7f-906c-470d-b44b-16df79513897" providerId="AD" clId="Web-{E4D3E8F5-0464-2E7E-C1C0-4F271232EF13}" dt="2023-09-13T11:02:30.606" v="53"/>
          <ac:picMkLst>
            <pc:docMk/>
            <pc:sldMk cId="1434458067" sldId="367"/>
            <ac:picMk id="6" creationId="{1D4D29C3-7181-6C8B-0C14-06EC2115DEC2}"/>
          </ac:picMkLst>
        </pc:picChg>
        <pc:cxnChg chg="add">
          <ac:chgData name="Mayank Shrivastava" userId="S::mayank@edunetfoundation.org::c332be7f-906c-470d-b44b-16df79513897" providerId="AD" clId="Web-{E4D3E8F5-0464-2E7E-C1C0-4F271232EF13}" dt="2023-09-13T11:02:56.513" v="56"/>
          <ac:cxnSpMkLst>
            <pc:docMk/>
            <pc:sldMk cId="1434458067" sldId="367"/>
            <ac:cxnSpMk id="9" creationId="{6D3E4DDB-BFF6-59F9-C372-4DB1A4F20562}"/>
          </ac:cxnSpMkLst>
        </pc:cxnChg>
      </pc:sldChg>
      <pc:sldChg chg="addSp modSp">
        <pc:chgData name="Mayank Shrivastava" userId="S::mayank@edunetfoundation.org::c332be7f-906c-470d-b44b-16df79513897" providerId="AD" clId="Web-{E4D3E8F5-0464-2E7E-C1C0-4F271232EF13}" dt="2023-09-13T11:00:12.945" v="24" actId="20577"/>
        <pc:sldMkLst>
          <pc:docMk/>
          <pc:sldMk cId="3381918319" sldId="369"/>
        </pc:sldMkLst>
        <pc:spChg chg="add">
          <ac:chgData name="Mayank Shrivastava" userId="S::mayank@edunetfoundation.org::c332be7f-906c-470d-b44b-16df79513897" providerId="AD" clId="Web-{E4D3E8F5-0464-2E7E-C1C0-4F271232EF13}" dt="2023-09-13T11:00:05.336" v="21"/>
          <ac:spMkLst>
            <pc:docMk/>
            <pc:sldMk cId="3381918319" sldId="369"/>
            <ac:spMk id="6" creationId="{6AB96841-186D-79C5-8A76-5BDD268BE84C}"/>
          </ac:spMkLst>
        </pc:spChg>
        <pc:spChg chg="add mod">
          <ac:chgData name="Mayank Shrivastava" userId="S::mayank@edunetfoundation.org::c332be7f-906c-470d-b44b-16df79513897" providerId="AD" clId="Web-{E4D3E8F5-0464-2E7E-C1C0-4F271232EF13}" dt="2023-09-13T11:00:12.945" v="24" actId="20577"/>
          <ac:spMkLst>
            <pc:docMk/>
            <pc:sldMk cId="3381918319" sldId="369"/>
            <ac:spMk id="10" creationId="{9A85A9D8-8488-3B78-7525-A5E0DB2E6736}"/>
          </ac:spMkLst>
        </pc:spChg>
        <pc:cxnChg chg="add">
          <ac:chgData name="Mayank Shrivastava" userId="S::mayank@edunetfoundation.org::c332be7f-906c-470d-b44b-16df79513897" providerId="AD" clId="Web-{E4D3E8F5-0464-2E7E-C1C0-4F271232EF13}" dt="2023-09-13T11:00:05.336" v="22"/>
          <ac:cxnSpMkLst>
            <pc:docMk/>
            <pc:sldMk cId="3381918319" sldId="369"/>
            <ac:cxnSpMk id="8" creationId="{B4C23A76-3CA1-D8D9-92E2-94A4AF5678B7}"/>
          </ac:cxnSpMkLst>
        </pc:cxnChg>
      </pc:sldChg>
      <pc:sldChg chg="addSp delSp modSp">
        <pc:chgData name="Mayank Shrivastava" userId="S::mayank@edunetfoundation.org::c332be7f-906c-470d-b44b-16df79513897" providerId="AD" clId="Web-{E4D3E8F5-0464-2E7E-C1C0-4F271232EF13}" dt="2023-09-13T11:08:45.102" v="68" actId="20577"/>
        <pc:sldMkLst>
          <pc:docMk/>
          <pc:sldMk cId="2688864180" sldId="372"/>
        </pc:sldMkLst>
        <pc:spChg chg="add">
          <ac:chgData name="Mayank Shrivastava" userId="S::mayank@edunetfoundation.org::c332be7f-906c-470d-b44b-16df79513897" providerId="AD" clId="Web-{E4D3E8F5-0464-2E7E-C1C0-4F271232EF13}" dt="2023-09-13T11:08:28.711" v="65"/>
          <ac:spMkLst>
            <pc:docMk/>
            <pc:sldMk cId="2688864180" sldId="372"/>
            <ac:spMk id="7" creationId="{BD8AB928-C8E0-F41E-5346-E94F43257027}"/>
          </ac:spMkLst>
        </pc:spChg>
        <pc:spChg chg="add mod">
          <ac:chgData name="Mayank Shrivastava" userId="S::mayank@edunetfoundation.org::c332be7f-906c-470d-b44b-16df79513897" providerId="AD" clId="Web-{E4D3E8F5-0464-2E7E-C1C0-4F271232EF13}" dt="2023-09-13T11:08:45.102" v="68" actId="20577"/>
          <ac:spMkLst>
            <pc:docMk/>
            <pc:sldMk cId="2688864180" sldId="372"/>
            <ac:spMk id="11" creationId="{C28250FA-7DD7-7FB9-C671-ED018CD9A4A5}"/>
          </ac:spMkLst>
        </pc:spChg>
        <pc:picChg chg="add mod">
          <ac:chgData name="Mayank Shrivastava" userId="S::mayank@edunetfoundation.org::c332be7f-906c-470d-b44b-16df79513897" providerId="AD" clId="Web-{E4D3E8F5-0464-2E7E-C1C0-4F271232EF13}" dt="2023-09-13T11:08:16.367" v="64"/>
          <ac:picMkLst>
            <pc:docMk/>
            <pc:sldMk cId="2688864180" sldId="372"/>
            <ac:picMk id="3" creationId="{5489CFCA-EABB-703A-CE38-B94B532BB2E6}"/>
          </ac:picMkLst>
        </pc:picChg>
        <pc:picChg chg="del">
          <ac:chgData name="Mayank Shrivastava" userId="S::mayank@edunetfoundation.org::c332be7f-906c-470d-b44b-16df79513897" providerId="AD" clId="Web-{E4D3E8F5-0464-2E7E-C1C0-4F271232EF13}" dt="2023-09-13T11:05:16.939" v="59"/>
          <ac:picMkLst>
            <pc:docMk/>
            <pc:sldMk cId="2688864180" sldId="372"/>
            <ac:picMk id="6" creationId="{5884391B-DBA0-0B98-93D7-EE6EFFE28267}"/>
          </ac:picMkLst>
        </pc:picChg>
        <pc:cxnChg chg="add">
          <ac:chgData name="Mayank Shrivastava" userId="S::mayank@edunetfoundation.org::c332be7f-906c-470d-b44b-16df79513897" providerId="AD" clId="Web-{E4D3E8F5-0464-2E7E-C1C0-4F271232EF13}" dt="2023-09-13T11:08:28.727" v="66"/>
          <ac:cxnSpMkLst>
            <pc:docMk/>
            <pc:sldMk cId="2688864180" sldId="372"/>
            <ac:cxnSpMk id="9" creationId="{9732D664-0617-2CFD-BDB1-1F2BD21B1D32}"/>
          </ac:cxnSpMkLst>
        </pc:cxnChg>
      </pc:sldChg>
      <pc:sldChg chg="delSp">
        <pc:chgData name="Mayank Shrivastava" userId="S::mayank@edunetfoundation.org::c332be7f-906c-470d-b44b-16df79513897" providerId="AD" clId="Web-{E4D3E8F5-0464-2E7E-C1C0-4F271232EF13}" dt="2023-09-13T11:15:30.318" v="69"/>
        <pc:sldMkLst>
          <pc:docMk/>
          <pc:sldMk cId="4097775491" sldId="375"/>
        </pc:sldMkLst>
        <pc:picChg chg="del">
          <ac:chgData name="Mayank Shrivastava" userId="S::mayank@edunetfoundation.org::c332be7f-906c-470d-b44b-16df79513897" providerId="AD" clId="Web-{E4D3E8F5-0464-2E7E-C1C0-4F271232EF13}" dt="2023-09-13T11:15:30.318" v="69"/>
          <ac:picMkLst>
            <pc:docMk/>
            <pc:sldMk cId="4097775491" sldId="375"/>
            <ac:picMk id="7" creationId="{5DA44F5F-9754-729B-13AC-1165A2BCBE0E}"/>
          </ac:picMkLst>
        </pc:picChg>
      </pc:sldChg>
      <pc:sldChg chg="addSp modSp">
        <pc:chgData name="Mayank Shrivastava" userId="S::mayank@edunetfoundation.org::c332be7f-906c-470d-b44b-16df79513897" providerId="AD" clId="Web-{E4D3E8F5-0464-2E7E-C1C0-4F271232EF13}" dt="2023-09-13T11:20:53.234" v="78" actId="20577"/>
        <pc:sldMkLst>
          <pc:docMk/>
          <pc:sldMk cId="243935397" sldId="449"/>
        </pc:sldMkLst>
        <pc:spChg chg="mod">
          <ac:chgData name="Mayank Shrivastava" userId="S::mayank@edunetfoundation.org::c332be7f-906c-470d-b44b-16df79513897" providerId="AD" clId="Web-{E4D3E8F5-0464-2E7E-C1C0-4F271232EF13}" dt="2023-09-13T11:16:35.914" v="71" actId="20577"/>
          <ac:spMkLst>
            <pc:docMk/>
            <pc:sldMk cId="243935397" sldId="449"/>
            <ac:spMk id="2" creationId="{4F90AEA7-31F8-CAAB-4794-BDEE858E5517}"/>
          </ac:spMkLst>
        </pc:spChg>
        <pc:spChg chg="add mod">
          <ac:chgData name="Mayank Shrivastava" userId="S::mayank@edunetfoundation.org::c332be7f-906c-470d-b44b-16df79513897" providerId="AD" clId="Web-{E4D3E8F5-0464-2E7E-C1C0-4F271232EF13}" dt="2023-09-13T11:20:17.765" v="74" actId="1076"/>
          <ac:spMkLst>
            <pc:docMk/>
            <pc:sldMk cId="243935397" sldId="449"/>
            <ac:spMk id="4" creationId="{C59866EA-A9F5-7E0F-D8B0-7DC974E691C5}"/>
          </ac:spMkLst>
        </pc:spChg>
        <pc:spChg chg="add">
          <ac:chgData name="Mayank Shrivastava" userId="S::mayank@edunetfoundation.org::c332be7f-906c-470d-b44b-16df79513897" providerId="AD" clId="Web-{E4D3E8F5-0464-2E7E-C1C0-4F271232EF13}" dt="2023-09-13T11:20:42.437" v="75"/>
          <ac:spMkLst>
            <pc:docMk/>
            <pc:sldMk cId="243935397" sldId="449"/>
            <ac:spMk id="6" creationId="{C79E176A-031A-C630-818F-5D4C7FAF9F6A}"/>
          </ac:spMkLst>
        </pc:spChg>
        <pc:spChg chg="add mod">
          <ac:chgData name="Mayank Shrivastava" userId="S::mayank@edunetfoundation.org::c332be7f-906c-470d-b44b-16df79513897" providerId="AD" clId="Web-{E4D3E8F5-0464-2E7E-C1C0-4F271232EF13}" dt="2023-09-13T11:20:53.234" v="78" actId="20577"/>
          <ac:spMkLst>
            <pc:docMk/>
            <pc:sldMk cId="243935397" sldId="449"/>
            <ac:spMk id="10" creationId="{3D8DC748-1F95-BCC1-C551-49A208E2B1E0}"/>
          </ac:spMkLst>
        </pc:spChg>
        <pc:cxnChg chg="add">
          <ac:chgData name="Mayank Shrivastava" userId="S::mayank@edunetfoundation.org::c332be7f-906c-470d-b44b-16df79513897" providerId="AD" clId="Web-{E4D3E8F5-0464-2E7E-C1C0-4F271232EF13}" dt="2023-09-13T11:20:42.453" v="76"/>
          <ac:cxnSpMkLst>
            <pc:docMk/>
            <pc:sldMk cId="243935397" sldId="449"/>
            <ac:cxnSpMk id="8" creationId="{3A92A1F0-3FFB-4646-3480-07E8EE9BC18A}"/>
          </ac:cxnSpMkLst>
        </pc:cxnChg>
      </pc:sldChg>
      <pc:sldChg chg="addSp modSp">
        <pc:chgData name="Mayank Shrivastava" userId="S::mayank@edunetfoundation.org::c332be7f-906c-470d-b44b-16df79513897" providerId="AD" clId="Web-{E4D3E8F5-0464-2E7E-C1C0-4F271232EF13}" dt="2023-09-13T11:24:43.445" v="96" actId="20577"/>
        <pc:sldMkLst>
          <pc:docMk/>
          <pc:sldMk cId="2787376282" sldId="460"/>
        </pc:sldMkLst>
        <pc:spChg chg="add">
          <ac:chgData name="Mayank Shrivastava" userId="S::mayank@edunetfoundation.org::c332be7f-906c-470d-b44b-16df79513897" providerId="AD" clId="Web-{E4D3E8F5-0464-2E7E-C1C0-4F271232EF13}" dt="2023-09-13T11:24:35.695" v="93"/>
          <ac:spMkLst>
            <pc:docMk/>
            <pc:sldMk cId="2787376282" sldId="460"/>
            <ac:spMk id="3" creationId="{C9F85D08-7B40-67A8-1E07-93BF51323B4E}"/>
          </ac:spMkLst>
        </pc:spChg>
        <pc:spChg chg="add mod">
          <ac:chgData name="Mayank Shrivastava" userId="S::mayank@edunetfoundation.org::c332be7f-906c-470d-b44b-16df79513897" providerId="AD" clId="Web-{E4D3E8F5-0464-2E7E-C1C0-4F271232EF13}" dt="2023-09-13T11:24:43.445" v="96" actId="20577"/>
          <ac:spMkLst>
            <pc:docMk/>
            <pc:sldMk cId="2787376282" sldId="460"/>
            <ac:spMk id="8" creationId="{7372F756-1EBA-0345-BD50-D2607EF05B93}"/>
          </ac:spMkLst>
        </pc:spChg>
        <pc:cxnChg chg="add">
          <ac:chgData name="Mayank Shrivastava" userId="S::mayank@edunetfoundation.org::c332be7f-906c-470d-b44b-16df79513897" providerId="AD" clId="Web-{E4D3E8F5-0464-2E7E-C1C0-4F271232EF13}" dt="2023-09-13T11:24:35.710" v="94"/>
          <ac:cxnSpMkLst>
            <pc:docMk/>
            <pc:sldMk cId="2787376282" sldId="460"/>
            <ac:cxnSpMk id="5" creationId="{BDAF93F7-86BF-3EFE-B48F-04534106AB65}"/>
          </ac:cxnSpMkLst>
        </pc:cxnChg>
      </pc:sldChg>
      <pc:sldChg chg="addSp delSp modSp">
        <pc:chgData name="Mayank Shrivastava" userId="S::mayank@edunetfoundation.org::c332be7f-906c-470d-b44b-16df79513897" providerId="AD" clId="Web-{E4D3E8F5-0464-2E7E-C1C0-4F271232EF13}" dt="2023-09-13T11:23:31.958" v="92" actId="20577"/>
        <pc:sldMkLst>
          <pc:docMk/>
          <pc:sldMk cId="1821849674" sldId="463"/>
        </pc:sldMkLst>
        <pc:spChg chg="add">
          <ac:chgData name="Mayank Shrivastava" userId="S::mayank@edunetfoundation.org::c332be7f-906c-470d-b44b-16df79513897" providerId="AD" clId="Web-{E4D3E8F5-0464-2E7E-C1C0-4F271232EF13}" dt="2023-09-13T11:23:20.458" v="89"/>
          <ac:spMkLst>
            <pc:docMk/>
            <pc:sldMk cId="1821849674" sldId="463"/>
            <ac:spMk id="8" creationId="{38DBAD19-F688-294B-A74C-29434BD5FECA}"/>
          </ac:spMkLst>
        </pc:spChg>
        <pc:spChg chg="add mod">
          <ac:chgData name="Mayank Shrivastava" userId="S::mayank@edunetfoundation.org::c332be7f-906c-470d-b44b-16df79513897" providerId="AD" clId="Web-{E4D3E8F5-0464-2E7E-C1C0-4F271232EF13}" dt="2023-09-13T11:23:31.958" v="92" actId="20577"/>
          <ac:spMkLst>
            <pc:docMk/>
            <pc:sldMk cId="1821849674" sldId="463"/>
            <ac:spMk id="12" creationId="{28534C9D-9EC2-9C26-04CE-999DE65A8499}"/>
          </ac:spMkLst>
        </pc:spChg>
        <pc:picChg chg="add del mod">
          <ac:chgData name="Mayank Shrivastava" userId="S::mayank@edunetfoundation.org::c332be7f-906c-470d-b44b-16df79513897" providerId="AD" clId="Web-{E4D3E8F5-0464-2E7E-C1C0-4F271232EF13}" dt="2023-09-13T11:22:33.722" v="83"/>
          <ac:picMkLst>
            <pc:docMk/>
            <pc:sldMk cId="1821849674" sldId="463"/>
            <ac:picMk id="2" creationId="{D88D1C12-D0D5-2E0E-772B-957C16DDF291}"/>
          </ac:picMkLst>
        </pc:picChg>
        <pc:picChg chg="add mod">
          <ac:chgData name="Mayank Shrivastava" userId="S::mayank@edunetfoundation.org::c332be7f-906c-470d-b44b-16df79513897" providerId="AD" clId="Web-{E4D3E8F5-0464-2E7E-C1C0-4F271232EF13}" dt="2023-09-13T11:23:03.473" v="88"/>
          <ac:picMkLst>
            <pc:docMk/>
            <pc:sldMk cId="1821849674" sldId="463"/>
            <ac:picMk id="3" creationId="{C2686A9A-8FB7-EE1A-CADA-5D01F4DF3E5E}"/>
          </ac:picMkLst>
        </pc:picChg>
        <pc:picChg chg="del">
          <ac:chgData name="Mayank Shrivastava" userId="S::mayank@edunetfoundation.org::c332be7f-906c-470d-b44b-16df79513897" providerId="AD" clId="Web-{E4D3E8F5-0464-2E7E-C1C0-4F271232EF13}" dt="2023-09-13T11:21:42.033" v="80"/>
          <ac:picMkLst>
            <pc:docMk/>
            <pc:sldMk cId="1821849674" sldId="463"/>
            <ac:picMk id="6" creationId="{3A3E427C-CD3D-DB56-FB17-B89425AA1078}"/>
          </ac:picMkLst>
        </pc:picChg>
        <pc:picChg chg="del">
          <ac:chgData name="Mayank Shrivastava" userId="S::mayank@edunetfoundation.org::c332be7f-906c-470d-b44b-16df79513897" providerId="AD" clId="Web-{E4D3E8F5-0464-2E7E-C1C0-4F271232EF13}" dt="2023-09-13T11:21:42.033" v="79"/>
          <ac:picMkLst>
            <pc:docMk/>
            <pc:sldMk cId="1821849674" sldId="463"/>
            <ac:picMk id="7" creationId="{63A19A7E-42E8-9D21-654C-7C77C0B6D631}"/>
          </ac:picMkLst>
        </pc:picChg>
        <pc:cxnChg chg="add">
          <ac:chgData name="Mayank Shrivastava" userId="S::mayank@edunetfoundation.org::c332be7f-906c-470d-b44b-16df79513897" providerId="AD" clId="Web-{E4D3E8F5-0464-2E7E-C1C0-4F271232EF13}" dt="2023-09-13T11:23:20.473" v="90"/>
          <ac:cxnSpMkLst>
            <pc:docMk/>
            <pc:sldMk cId="1821849674" sldId="463"/>
            <ac:cxnSpMk id="10" creationId="{42C3D3B1-8818-23DB-3932-E5F46CB3E3D1}"/>
          </ac:cxnSpMkLst>
        </pc:cxnChg>
      </pc:sldChg>
      <pc:sldChg chg="addSp delSp modSp">
        <pc:chgData name="Mayank Shrivastava" userId="S::mayank@edunetfoundation.org::c332be7f-906c-470d-b44b-16df79513897" providerId="AD" clId="Web-{E4D3E8F5-0464-2E7E-C1C0-4F271232EF13}" dt="2023-09-13T11:26:24.089" v="107" actId="20577"/>
        <pc:sldMkLst>
          <pc:docMk/>
          <pc:sldMk cId="1872953051" sldId="467"/>
        </pc:sldMkLst>
        <pc:spChg chg="add">
          <ac:chgData name="Mayank Shrivastava" userId="S::mayank@edunetfoundation.org::c332be7f-906c-470d-b44b-16df79513897" providerId="AD" clId="Web-{E4D3E8F5-0464-2E7E-C1C0-4F271232EF13}" dt="2023-09-13T11:26:03.354" v="101"/>
          <ac:spMkLst>
            <pc:docMk/>
            <pc:sldMk cId="1872953051" sldId="467"/>
            <ac:spMk id="7" creationId="{BC0DC6E7-C2D6-163A-5005-07594DD04225}"/>
          </ac:spMkLst>
        </pc:spChg>
        <pc:spChg chg="add mod">
          <ac:chgData name="Mayank Shrivastava" userId="S::mayank@edunetfoundation.org::c332be7f-906c-470d-b44b-16df79513897" providerId="AD" clId="Web-{E4D3E8F5-0464-2E7E-C1C0-4F271232EF13}" dt="2023-09-13T11:26:24.089" v="107" actId="20577"/>
          <ac:spMkLst>
            <pc:docMk/>
            <pc:sldMk cId="1872953051" sldId="467"/>
            <ac:spMk id="11" creationId="{CD6F41D0-C68A-29DE-4846-FB18041EBD9E}"/>
          </ac:spMkLst>
        </pc:spChg>
        <pc:picChg chg="del">
          <ac:chgData name="Mayank Shrivastava" userId="S::mayank@edunetfoundation.org::c332be7f-906c-470d-b44b-16df79513897" providerId="AD" clId="Web-{E4D3E8F5-0464-2E7E-C1C0-4F271232EF13}" dt="2023-09-13T11:25:30.071" v="97"/>
          <ac:picMkLst>
            <pc:docMk/>
            <pc:sldMk cId="1872953051" sldId="467"/>
            <ac:picMk id="3" creationId="{D66DBEC5-1F62-FEF7-E3A0-2E3F107691D4}"/>
          </ac:picMkLst>
        </pc:picChg>
        <pc:picChg chg="add mod">
          <ac:chgData name="Mayank Shrivastava" userId="S::mayank@edunetfoundation.org::c332be7f-906c-470d-b44b-16df79513897" providerId="AD" clId="Web-{E4D3E8F5-0464-2E7E-C1C0-4F271232EF13}" dt="2023-09-13T11:25:37.509" v="100" actId="1076"/>
          <ac:picMkLst>
            <pc:docMk/>
            <pc:sldMk cId="1872953051" sldId="467"/>
            <ac:picMk id="5" creationId="{380B498F-9EC6-9BCD-D4CB-84974B654EDD}"/>
          </ac:picMkLst>
        </pc:picChg>
        <pc:cxnChg chg="add">
          <ac:chgData name="Mayank Shrivastava" userId="S::mayank@edunetfoundation.org::c332be7f-906c-470d-b44b-16df79513897" providerId="AD" clId="Web-{E4D3E8F5-0464-2E7E-C1C0-4F271232EF13}" dt="2023-09-13T11:26:03.369" v="102"/>
          <ac:cxnSpMkLst>
            <pc:docMk/>
            <pc:sldMk cId="1872953051" sldId="467"/>
            <ac:cxnSpMk id="9" creationId="{D8C7FE76-1240-CC1B-CFD2-80BE3772E833}"/>
          </ac:cxnSpMkLst>
        </pc:cxnChg>
      </pc:sldChg>
      <pc:sldChg chg="addSp delSp modSp">
        <pc:chgData name="Mayank Shrivastava" userId="S::mayank@edunetfoundation.org::c332be7f-906c-470d-b44b-16df79513897" providerId="AD" clId="Web-{E4D3E8F5-0464-2E7E-C1C0-4F271232EF13}" dt="2023-09-13T11:31:39.645" v="119" actId="20577"/>
        <pc:sldMkLst>
          <pc:docMk/>
          <pc:sldMk cId="4258993473" sldId="468"/>
        </pc:sldMkLst>
        <pc:spChg chg="add">
          <ac:chgData name="Mayank Shrivastava" userId="S::mayank@edunetfoundation.org::c332be7f-906c-470d-b44b-16df79513897" providerId="AD" clId="Web-{E4D3E8F5-0464-2E7E-C1C0-4F271232EF13}" dt="2023-09-13T11:26:13.369" v="104"/>
          <ac:spMkLst>
            <pc:docMk/>
            <pc:sldMk cId="4258993473" sldId="468"/>
            <ac:spMk id="7" creationId="{B301CB2D-E11E-3583-DD89-49019EA15464}"/>
          </ac:spMkLst>
        </pc:spChg>
        <pc:spChg chg="add mod">
          <ac:chgData name="Mayank Shrivastava" userId="S::mayank@edunetfoundation.org::c332be7f-906c-470d-b44b-16df79513897" providerId="AD" clId="Web-{E4D3E8F5-0464-2E7E-C1C0-4F271232EF13}" dt="2023-09-13T11:31:39.645" v="119" actId="20577"/>
          <ac:spMkLst>
            <pc:docMk/>
            <pc:sldMk cId="4258993473" sldId="468"/>
            <ac:spMk id="11" creationId="{12FDE642-61A0-DBE9-A70C-AC25A7F6A068}"/>
          </ac:spMkLst>
        </pc:spChg>
        <pc:picChg chg="del">
          <ac:chgData name="Mayank Shrivastava" userId="S::mayank@edunetfoundation.org::c332be7f-906c-470d-b44b-16df79513897" providerId="AD" clId="Web-{E4D3E8F5-0464-2E7E-C1C0-4F271232EF13}" dt="2023-09-13T11:28:03.482" v="108"/>
          <ac:picMkLst>
            <pc:docMk/>
            <pc:sldMk cId="4258993473" sldId="468"/>
            <ac:picMk id="2" creationId="{6FD12405-2B38-AA77-46E5-379DEDA21AD6}"/>
          </ac:picMkLst>
        </pc:picChg>
        <pc:picChg chg="add del mod">
          <ac:chgData name="Mayank Shrivastava" userId="S::mayank@edunetfoundation.org::c332be7f-906c-470d-b44b-16df79513897" providerId="AD" clId="Web-{E4D3E8F5-0464-2E7E-C1C0-4F271232EF13}" dt="2023-09-13T11:29:33.126" v="114"/>
          <ac:picMkLst>
            <pc:docMk/>
            <pc:sldMk cId="4258993473" sldId="468"/>
            <ac:picMk id="12" creationId="{47ED8C9A-606D-C2B1-C9DC-2EB9BCB8DF2D}"/>
          </ac:picMkLst>
        </pc:picChg>
        <pc:picChg chg="add mod">
          <ac:chgData name="Mayank Shrivastava" userId="S::mayank@edunetfoundation.org::c332be7f-906c-470d-b44b-16df79513897" providerId="AD" clId="Web-{E4D3E8F5-0464-2E7E-C1C0-4F271232EF13}" dt="2023-09-13T11:31:10.598" v="118"/>
          <ac:picMkLst>
            <pc:docMk/>
            <pc:sldMk cId="4258993473" sldId="468"/>
            <ac:picMk id="13" creationId="{DB638B3B-5D5A-4348-6014-9DAC48BB9F55}"/>
          </ac:picMkLst>
        </pc:picChg>
        <pc:cxnChg chg="add">
          <ac:chgData name="Mayank Shrivastava" userId="S::mayank@edunetfoundation.org::c332be7f-906c-470d-b44b-16df79513897" providerId="AD" clId="Web-{E4D3E8F5-0464-2E7E-C1C0-4F271232EF13}" dt="2023-09-13T11:26:13.369" v="105"/>
          <ac:cxnSpMkLst>
            <pc:docMk/>
            <pc:sldMk cId="4258993473" sldId="468"/>
            <ac:cxnSpMk id="9" creationId="{585E4106-7FD0-6A28-1872-50D318B9EB87}"/>
          </ac:cxnSpMkLst>
        </pc:cxnChg>
      </pc:sldChg>
    </pc:docChg>
  </pc:docChgLst>
  <pc:docChgLst>
    <pc:chgData name="Mayank Shrivastava" userId="S::mayank@edunetfoundation.org::c332be7f-906c-470d-b44b-16df79513897" providerId="AD" clId="Web-{5C556228-82F2-3BA2-5924-D15F939564A1}"/>
    <pc:docChg chg="addSld modSld">
      <pc:chgData name="Mayank Shrivastava" userId="S::mayank@edunetfoundation.org::c332be7f-906c-470d-b44b-16df79513897" providerId="AD" clId="Web-{5C556228-82F2-3BA2-5924-D15F939564A1}" dt="2023-09-13T11:35:02.593" v="42" actId="20577"/>
      <pc:docMkLst>
        <pc:docMk/>
      </pc:docMkLst>
      <pc:sldChg chg="delSp modSp add replId">
        <pc:chgData name="Mayank Shrivastava" userId="S::mayank@edunetfoundation.org::c332be7f-906c-470d-b44b-16df79513897" providerId="AD" clId="Web-{5C556228-82F2-3BA2-5924-D15F939564A1}" dt="2023-09-13T11:35:02.593" v="42" actId="20577"/>
        <pc:sldMkLst>
          <pc:docMk/>
          <pc:sldMk cId="469655969" sldId="622"/>
        </pc:sldMkLst>
        <pc:spChg chg="mod">
          <ac:chgData name="Mayank Shrivastava" userId="S::mayank@edunetfoundation.org::c332be7f-906c-470d-b44b-16df79513897" providerId="AD" clId="Web-{5C556228-82F2-3BA2-5924-D15F939564A1}" dt="2023-09-13T11:32:30.711" v="4" actId="20577"/>
          <ac:spMkLst>
            <pc:docMk/>
            <pc:sldMk cId="469655969" sldId="622"/>
            <ac:spMk id="3" creationId="{AA0F5DDF-C549-A7B0-223A-5C1457A739EA}"/>
          </ac:spMkLst>
        </pc:spChg>
        <pc:spChg chg="del">
          <ac:chgData name="Mayank Shrivastava" userId="S::mayank@edunetfoundation.org::c332be7f-906c-470d-b44b-16df79513897" providerId="AD" clId="Web-{5C556228-82F2-3BA2-5924-D15F939564A1}" dt="2023-09-13T11:33:52.606" v="9"/>
          <ac:spMkLst>
            <pc:docMk/>
            <pc:sldMk cId="469655969" sldId="622"/>
            <ac:spMk id="4" creationId="{3E7B1999-0AA7-77F9-4B15-835822226D2A}"/>
          </ac:spMkLst>
        </pc:spChg>
        <pc:spChg chg="mod">
          <ac:chgData name="Mayank Shrivastava" userId="S::mayank@edunetfoundation.org::c332be7f-906c-470d-b44b-16df79513897" providerId="AD" clId="Web-{5C556228-82F2-3BA2-5924-D15F939564A1}" dt="2023-09-13T11:35:02.593" v="42" actId="20577"/>
          <ac:spMkLst>
            <pc:docMk/>
            <pc:sldMk cId="469655969" sldId="622"/>
            <ac:spMk id="5" creationId="{B17FF64B-4D81-DE4D-2454-23105F8368CA}"/>
          </ac:spMkLst>
        </pc:spChg>
        <pc:spChg chg="del">
          <ac:chgData name="Mayank Shrivastava" userId="S::mayank@edunetfoundation.org::c332be7f-906c-470d-b44b-16df79513897" providerId="AD" clId="Web-{5C556228-82F2-3BA2-5924-D15F939564A1}" dt="2023-09-13T11:32:43.165" v="8"/>
          <ac:spMkLst>
            <pc:docMk/>
            <pc:sldMk cId="469655969" sldId="622"/>
            <ac:spMk id="7" creationId="{B301CB2D-E11E-3583-DD89-49019EA15464}"/>
          </ac:spMkLst>
        </pc:spChg>
        <pc:spChg chg="del">
          <ac:chgData name="Mayank Shrivastava" userId="S::mayank@edunetfoundation.org::c332be7f-906c-470d-b44b-16df79513897" providerId="AD" clId="Web-{5C556228-82F2-3BA2-5924-D15F939564A1}" dt="2023-09-13T11:32:39.587" v="7"/>
          <ac:spMkLst>
            <pc:docMk/>
            <pc:sldMk cId="469655969" sldId="622"/>
            <ac:spMk id="11" creationId="{12FDE642-61A0-DBE9-A70C-AC25A7F6A068}"/>
          </ac:spMkLst>
        </pc:spChg>
        <pc:picChg chg="del">
          <ac:chgData name="Mayank Shrivastava" userId="S::mayank@edunetfoundation.org::c332be7f-906c-470d-b44b-16df79513897" providerId="AD" clId="Web-{5C556228-82F2-3BA2-5924-D15F939564A1}" dt="2023-09-13T11:32:33.305" v="5"/>
          <ac:picMkLst>
            <pc:docMk/>
            <pc:sldMk cId="469655969" sldId="622"/>
            <ac:picMk id="13" creationId="{DB638B3B-5D5A-4348-6014-9DAC48BB9F55}"/>
          </ac:picMkLst>
        </pc:picChg>
        <pc:cxnChg chg="del">
          <ac:chgData name="Mayank Shrivastava" userId="S::mayank@edunetfoundation.org::c332be7f-906c-470d-b44b-16df79513897" providerId="AD" clId="Web-{5C556228-82F2-3BA2-5924-D15F939564A1}" dt="2023-09-13T11:32:35.930" v="6"/>
          <ac:cxnSpMkLst>
            <pc:docMk/>
            <pc:sldMk cId="469655969" sldId="622"/>
            <ac:cxnSpMk id="9" creationId="{585E4106-7FD0-6A28-1872-50D318B9EB87}"/>
          </ac:cxnSpMkLst>
        </pc:cxnChg>
      </pc:sldChg>
    </pc:docChg>
  </pc:docChgLst>
  <pc:docChgLst>
    <pc:chgData name="Vidhi Pandya" userId="S::vidhi@edunetfoundation.org::afc5408a-5f15-4e07-a0b0-8fcc6c67ff5a" providerId="AD" clId="Web-{8A9940FB-6F19-4F60-B430-B65121BE7C55}"/>
    <pc:docChg chg="modSld">
      <pc:chgData name="Vidhi Pandya" userId="S::vidhi@edunetfoundation.org::afc5408a-5f15-4e07-a0b0-8fcc6c67ff5a" providerId="AD" clId="Web-{8A9940FB-6F19-4F60-B430-B65121BE7C55}" dt="2023-07-17T05:53:36.871" v="19" actId="1076"/>
      <pc:docMkLst>
        <pc:docMk/>
      </pc:docMkLst>
      <pc:sldChg chg="modSp modNotes">
        <pc:chgData name="Vidhi Pandya" userId="S::vidhi@edunetfoundation.org::afc5408a-5f15-4e07-a0b0-8fcc6c67ff5a" providerId="AD" clId="Web-{8A9940FB-6F19-4F60-B430-B65121BE7C55}" dt="2023-07-17T05:52:43.228" v="16" actId="20577"/>
        <pc:sldMkLst>
          <pc:docMk/>
          <pc:sldMk cId="0" sldId="257"/>
        </pc:sldMkLst>
        <pc:spChg chg="mod">
          <ac:chgData name="Vidhi Pandya" userId="S::vidhi@edunetfoundation.org::afc5408a-5f15-4e07-a0b0-8fcc6c67ff5a" providerId="AD" clId="Web-{8A9940FB-6F19-4F60-B430-B65121BE7C55}" dt="2023-07-17T05:52:43.228" v="16" actId="20577"/>
          <ac:spMkLst>
            <pc:docMk/>
            <pc:sldMk cId="0" sldId="257"/>
            <ac:spMk id="2" creationId="{07E1EAD1-F835-6956-77CD-17363121C17E}"/>
          </ac:spMkLst>
        </pc:spChg>
      </pc:sldChg>
      <pc:sldChg chg="modNotes">
        <pc:chgData name="Vidhi Pandya" userId="S::vidhi@edunetfoundation.org::afc5408a-5f15-4e07-a0b0-8fcc6c67ff5a" providerId="AD" clId="Web-{8A9940FB-6F19-4F60-B430-B65121BE7C55}" dt="2023-07-17T05:50:49.786" v="12"/>
        <pc:sldMkLst>
          <pc:docMk/>
          <pc:sldMk cId="407114885" sldId="353"/>
        </pc:sldMkLst>
      </pc:sldChg>
      <pc:sldChg chg="modSp modNotes">
        <pc:chgData name="Vidhi Pandya" userId="S::vidhi@edunetfoundation.org::afc5408a-5f15-4e07-a0b0-8fcc6c67ff5a" providerId="AD" clId="Web-{8A9940FB-6F19-4F60-B430-B65121BE7C55}" dt="2023-07-17T05:52:33.978" v="15" actId="20577"/>
        <pc:sldMkLst>
          <pc:docMk/>
          <pc:sldMk cId="1777289187" sldId="354"/>
        </pc:sldMkLst>
        <pc:spChg chg="mod">
          <ac:chgData name="Vidhi Pandya" userId="S::vidhi@edunetfoundation.org::afc5408a-5f15-4e07-a0b0-8fcc6c67ff5a" providerId="AD" clId="Web-{8A9940FB-6F19-4F60-B430-B65121BE7C55}" dt="2023-07-17T05:52:33.978" v="15" actId="20577"/>
          <ac:spMkLst>
            <pc:docMk/>
            <pc:sldMk cId="1777289187" sldId="354"/>
            <ac:spMk id="7" creationId="{7CD936FD-8DFF-AFC8-EAD5-5276CCD8DF54}"/>
          </ac:spMkLst>
        </pc:spChg>
      </pc:sldChg>
      <pc:sldChg chg="modSp">
        <pc:chgData name="Vidhi Pandya" userId="S::vidhi@edunetfoundation.org::afc5408a-5f15-4e07-a0b0-8fcc6c67ff5a" providerId="AD" clId="Web-{8A9940FB-6F19-4F60-B430-B65121BE7C55}" dt="2023-07-17T05:53:36.871" v="19" actId="1076"/>
        <pc:sldMkLst>
          <pc:docMk/>
          <pc:sldMk cId="3042645205" sldId="359"/>
        </pc:sldMkLst>
        <pc:spChg chg="mod">
          <ac:chgData name="Vidhi Pandya" userId="S::vidhi@edunetfoundation.org::afc5408a-5f15-4e07-a0b0-8fcc6c67ff5a" providerId="AD" clId="Web-{8A9940FB-6F19-4F60-B430-B65121BE7C55}" dt="2023-07-17T05:53:36.871" v="19" actId="1076"/>
          <ac:spMkLst>
            <pc:docMk/>
            <pc:sldMk cId="3042645205" sldId="359"/>
            <ac:spMk id="2" creationId="{69DC7FAC-33CF-FF13-A938-61677BB28CB5}"/>
          </ac:spMkLst>
        </pc:spChg>
      </pc:sldChg>
    </pc:docChg>
  </pc:docChgLst>
  <pc:docChgLst>
    <pc:chgData name="Vidhi Pandya" userId="S::vidhi@edunetfoundation.org::afc5408a-5f15-4e07-a0b0-8fcc6c67ff5a" providerId="AD" clId="Web-{7C652047-916F-4375-96D7-45526B2D491B}"/>
    <pc:docChg chg="modSld">
      <pc:chgData name="Vidhi Pandya" userId="S::vidhi@edunetfoundation.org::afc5408a-5f15-4e07-a0b0-8fcc6c67ff5a" providerId="AD" clId="Web-{7C652047-916F-4375-96D7-45526B2D491B}" dt="2023-07-17T05:58:58.246" v="30" actId="1076"/>
      <pc:docMkLst>
        <pc:docMk/>
      </pc:docMkLst>
      <pc:sldChg chg="modNotes">
        <pc:chgData name="Vidhi Pandya" userId="S::vidhi@edunetfoundation.org::afc5408a-5f15-4e07-a0b0-8fcc6c67ff5a" providerId="AD" clId="Web-{7C652047-916F-4375-96D7-45526B2D491B}" dt="2023-07-17T05:58:27.666" v="24"/>
        <pc:sldMkLst>
          <pc:docMk/>
          <pc:sldMk cId="1882378288" sldId="348"/>
        </pc:sldMkLst>
      </pc:sldChg>
      <pc:sldChg chg="modSp">
        <pc:chgData name="Vidhi Pandya" userId="S::vidhi@edunetfoundation.org::afc5408a-5f15-4e07-a0b0-8fcc6c67ff5a" providerId="AD" clId="Web-{7C652047-916F-4375-96D7-45526B2D491B}" dt="2023-07-17T05:58:58.246" v="30" actId="1076"/>
        <pc:sldMkLst>
          <pc:docMk/>
          <pc:sldMk cId="3709190096" sldId="349"/>
        </pc:sldMkLst>
        <pc:spChg chg="mod">
          <ac:chgData name="Vidhi Pandya" userId="S::vidhi@edunetfoundation.org::afc5408a-5f15-4e07-a0b0-8fcc6c67ff5a" providerId="AD" clId="Web-{7C652047-916F-4375-96D7-45526B2D491B}" dt="2023-07-17T05:58:58.246" v="30" actId="1076"/>
          <ac:spMkLst>
            <pc:docMk/>
            <pc:sldMk cId="3709190096" sldId="349"/>
            <ac:spMk id="2" creationId="{8D66D476-62A2-1223-50DE-D356C5F99B3C}"/>
          </ac:spMkLst>
        </pc:spChg>
      </pc:sldChg>
      <pc:sldChg chg="modSp modNotes">
        <pc:chgData name="Vidhi Pandya" userId="S::vidhi@edunetfoundation.org::afc5408a-5f15-4e07-a0b0-8fcc6c67ff5a" providerId="AD" clId="Web-{7C652047-916F-4375-96D7-45526B2D491B}" dt="2023-07-17T05:55:52.613" v="7"/>
        <pc:sldMkLst>
          <pc:docMk/>
          <pc:sldMk cId="847909228" sldId="358"/>
        </pc:sldMkLst>
        <pc:spChg chg="mod">
          <ac:chgData name="Vidhi Pandya" userId="S::vidhi@edunetfoundation.org::afc5408a-5f15-4e07-a0b0-8fcc6c67ff5a" providerId="AD" clId="Web-{7C652047-916F-4375-96D7-45526B2D491B}" dt="2023-07-17T05:55:23.471" v="5" actId="20577"/>
          <ac:spMkLst>
            <pc:docMk/>
            <pc:sldMk cId="847909228" sldId="358"/>
            <ac:spMk id="2" creationId="{69DC7FAC-33CF-FF13-A938-61677BB28CB5}"/>
          </ac:spMkLst>
        </pc:spChg>
      </pc:sldChg>
      <pc:sldChg chg="modSp modNotes">
        <pc:chgData name="Vidhi Pandya" userId="S::vidhi@edunetfoundation.org::afc5408a-5f15-4e07-a0b0-8fcc6c67ff5a" providerId="AD" clId="Web-{7C652047-916F-4375-96D7-45526B2D491B}" dt="2023-07-17T05:56:55.756" v="18"/>
        <pc:sldMkLst>
          <pc:docMk/>
          <pc:sldMk cId="3042645205" sldId="359"/>
        </pc:sldMkLst>
        <pc:spChg chg="mod">
          <ac:chgData name="Vidhi Pandya" userId="S::vidhi@edunetfoundation.org::afc5408a-5f15-4e07-a0b0-8fcc6c67ff5a" providerId="AD" clId="Web-{7C652047-916F-4375-96D7-45526B2D491B}" dt="2023-07-17T05:56:21.958" v="12" actId="20577"/>
          <ac:spMkLst>
            <pc:docMk/>
            <pc:sldMk cId="3042645205" sldId="359"/>
            <ac:spMk id="3" creationId="{DCF1C084-C47F-4875-F065-6A8CBB76AC71}"/>
          </ac:spMkLst>
        </pc:spChg>
      </pc:sldChg>
      <pc:sldChg chg="modSp">
        <pc:chgData name="Vidhi Pandya" userId="S::vidhi@edunetfoundation.org::afc5408a-5f15-4e07-a0b0-8fcc6c67ff5a" providerId="AD" clId="Web-{7C652047-916F-4375-96D7-45526B2D491B}" dt="2023-07-17T05:57:06.382" v="20" actId="1076"/>
        <pc:sldMkLst>
          <pc:docMk/>
          <pc:sldMk cId="1899823026" sldId="360"/>
        </pc:sldMkLst>
        <pc:spChg chg="mod">
          <ac:chgData name="Vidhi Pandya" userId="S::vidhi@edunetfoundation.org::afc5408a-5f15-4e07-a0b0-8fcc6c67ff5a" providerId="AD" clId="Web-{7C652047-916F-4375-96D7-45526B2D491B}" dt="2023-07-17T05:57:06.382" v="20" actId="1076"/>
          <ac:spMkLst>
            <pc:docMk/>
            <pc:sldMk cId="1899823026" sldId="360"/>
            <ac:spMk id="2" creationId="{B461472C-C2E0-2D95-2722-ECA4B38459CD}"/>
          </ac:spMkLst>
        </pc:spChg>
      </pc:sldChg>
      <pc:sldChg chg="modNotes">
        <pc:chgData name="Vidhi Pandya" userId="S::vidhi@edunetfoundation.org::afc5408a-5f15-4e07-a0b0-8fcc6c67ff5a" providerId="AD" clId="Web-{7C652047-916F-4375-96D7-45526B2D491B}" dt="2023-07-17T05:58:13.853" v="22"/>
        <pc:sldMkLst>
          <pc:docMk/>
          <pc:sldMk cId="477644160" sldId="369"/>
        </pc:sldMkLst>
      </pc:sldChg>
    </pc:docChg>
  </pc:docChgLst>
</pc:chgInfo>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png>
</file>

<file path=ppt/media/image24.jpe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www.python.org/ftp/python/3.8.6/python-3.8.6-amd64.exe" TargetMode="External"/><Relationship Id="rId2" Type="http://schemas.openxmlformats.org/officeDocument/2006/relationships/slide" Target="../slides/slide36.xml"/><Relationship Id="rId1" Type="http://schemas.openxmlformats.org/officeDocument/2006/relationships/notesMaster" Target="../notesMasters/notesMaster1.xml"/><Relationship Id="rId5" Type="http://schemas.openxmlformats.org/officeDocument/2006/relationships/hyperlink" Target="https://dev.mysql.com/downloads/connector/python/" TargetMode="External"/><Relationship Id="rId4" Type="http://schemas.openxmlformats.org/officeDocument/2006/relationships/hyperlink" Target="https://www.mysql.com/downloads/" TargetMode="Externa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veriq.com/python/3.4/intro-to-python/"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urceforge.net/projects/pywin32/"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defRPr/>
            </a:pPr>
            <a:r>
              <a:rPr lang="en-US" dirty="0">
                <a:latin typeface="Calibri"/>
                <a:cs typeface="Calibri"/>
              </a:rPr>
              <a:t>Welcome to this session. This this session is on </a:t>
            </a:r>
            <a:r>
              <a:rPr lang="en-US" b="1" dirty="0"/>
              <a:t>Essentials of Python Programming Language</a:t>
            </a:r>
            <a:r>
              <a:rPr lang="en-US" dirty="0">
                <a:latin typeface="Calibri"/>
                <a:cs typeface="Calibri"/>
              </a:rPr>
              <a:t>. Let's discuss the content and the objective of this session then will start with the main content.</a:t>
            </a:r>
            <a:endParaRPr lang="en-US"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SzPts val="2800"/>
              <a:buFont typeface="Arial" panose="020B0604020202020204" pitchFamily="34" charset="0"/>
              <a:buNone/>
            </a:pPr>
            <a:r>
              <a:rPr lang="en-US" altLang="en-US" sz="1100" b="1" dirty="0">
                <a:solidFill>
                  <a:srgbClr val="0000A8"/>
                </a:solidFill>
                <a:latin typeface="+mn-lt"/>
              </a:rPr>
              <a:t>Numeric Data Types</a:t>
            </a:r>
            <a:endParaRPr lang="en-US" sz="1100" b="1" dirty="0">
              <a:solidFill>
                <a:srgbClr val="0000A8"/>
              </a:solidFill>
              <a:latin typeface="+mn-lt"/>
            </a:endParaRPr>
          </a:p>
          <a:p>
            <a:pPr marL="457200" indent="-298450">
              <a:buSzPts val="2800"/>
              <a:buFont typeface="Arial" panose="020B0604020202020204" pitchFamily="34" charset="0"/>
              <a:buChar char="•"/>
            </a:pPr>
            <a:endParaRPr lang="en-US" sz="1100" b="1" dirty="0">
              <a:solidFill>
                <a:srgbClr val="0000A8"/>
              </a:solidFill>
              <a:latin typeface="+mn-lt"/>
            </a:endParaRPr>
          </a:p>
          <a:p>
            <a:pPr marL="173736" indent="-173736">
              <a:buFont typeface="Arial" panose="020B0604020202020204" pitchFamily="34" charset="0"/>
              <a:buChar char="•"/>
            </a:pPr>
            <a:r>
              <a:rPr lang="en-US" altLang="en-US" sz="1100" dirty="0">
                <a:solidFill>
                  <a:srgbClr val="0000A8"/>
                </a:solidFill>
                <a:latin typeface="+mn-lt"/>
              </a:rPr>
              <a:t>int</a:t>
            </a:r>
            <a:br>
              <a:rPr lang="en-US" altLang="en-US" sz="1100" dirty="0">
                <a:latin typeface="+mn-lt"/>
              </a:rPr>
            </a:br>
            <a:r>
              <a:rPr lang="en-US" altLang="en-US" sz="1100" dirty="0">
                <a:latin typeface="+mn-lt"/>
              </a:rPr>
              <a:t>	This type is for whole numbers, positive or negative. Examples: 23, -1756</a:t>
            </a:r>
            <a:br>
              <a:rPr lang="en-US" altLang="en-US" sz="1100" dirty="0">
                <a:latin typeface="+mn-lt"/>
              </a:rPr>
            </a:br>
            <a:endParaRPr lang="en-US" altLang="en-US" sz="1100" dirty="0">
              <a:latin typeface="+mn-lt"/>
            </a:endParaRPr>
          </a:p>
          <a:p>
            <a:pPr marL="173736" indent="-173736">
              <a:buFont typeface="Arial" panose="020B0604020202020204" pitchFamily="34" charset="0"/>
              <a:buChar char="•"/>
            </a:pPr>
            <a:r>
              <a:rPr lang="en-US" altLang="en-US" sz="1100" dirty="0">
                <a:solidFill>
                  <a:srgbClr val="0000A8"/>
                </a:solidFill>
                <a:latin typeface="+mn-lt"/>
              </a:rPr>
              <a:t>float</a:t>
            </a:r>
            <a:br>
              <a:rPr lang="en-US" altLang="en-US" sz="1100" dirty="0">
                <a:latin typeface="+mn-lt"/>
              </a:rPr>
            </a:br>
            <a:r>
              <a:rPr lang="en-US" altLang="en-US" sz="1100" dirty="0">
                <a:latin typeface="+mn-lt"/>
              </a:rPr>
              <a:t>	This type is for numbers with possible fraction parts.  Examples: 23.0, -14.561</a:t>
            </a:r>
          </a:p>
        </p:txBody>
      </p:sp>
    </p:spTree>
    <p:extLst>
      <p:ext uri="{BB962C8B-B14F-4D97-AF65-F5344CB8AC3E}">
        <p14:creationId xmlns:p14="http://schemas.microsoft.com/office/powerpoint/2010/main" val="17787117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73736" indent="-173736">
              <a:lnSpc>
                <a:spcPct val="100000"/>
              </a:lnSpc>
              <a:buFont typeface="Arial" panose="020B0604020202020204" pitchFamily="34" charset="0"/>
              <a:buChar char="•"/>
              <a:tabLst>
                <a:tab pos="0" algn="l"/>
              </a:tabLst>
            </a:pPr>
            <a:r>
              <a:rPr lang="en-US" sz="1100" b="0" i="0" dirty="0">
                <a:solidFill>
                  <a:srgbClr val="61738E"/>
                </a:solidFill>
                <a:effectLst/>
                <a:latin typeface="Arial" panose="020B0604020202020204" pitchFamily="34" charset="0"/>
                <a:cs typeface="Arial" panose="020B0604020202020204" pitchFamily="34" charset="0"/>
              </a:rPr>
              <a:t>Python is an objected oriented programming language. Everything in python is an object. Using python we can create classes and objects, for example, that functions are first-class objects. Functions, classes, strings, and even types are objects in Python: like any object, they have a type, they can be passed as function arguments, and they may have methods and properties. </a:t>
            </a:r>
          </a:p>
          <a:p>
            <a:pPr marL="173736" indent="-173736">
              <a:lnSpc>
                <a:spcPct val="100000"/>
              </a:lnSpc>
              <a:buFont typeface="Arial" panose="020B0604020202020204" pitchFamily="34" charset="0"/>
              <a:buChar char="•"/>
              <a:tabLst>
                <a:tab pos="0" algn="l"/>
              </a:tabLst>
            </a:pPr>
            <a:r>
              <a:rPr lang="en-US" sz="1100" b="0" i="0" dirty="0">
                <a:solidFill>
                  <a:srgbClr val="61738E"/>
                </a:solidFill>
                <a:effectLst/>
                <a:latin typeface="Arial" panose="020B0604020202020204" pitchFamily="34" charset="0"/>
                <a:cs typeface="Arial" panose="020B0604020202020204" pitchFamily="34" charset="0"/>
              </a:rPr>
              <a:t>So in previous example, we printed “hello world” is also become an object of string class in python.</a:t>
            </a:r>
          </a:p>
          <a:p>
            <a:pPr marL="173736" indent="-173736">
              <a:lnSpc>
                <a:spcPct val="100000"/>
              </a:lnSpc>
              <a:buFont typeface="Arial" panose="020B0604020202020204" pitchFamily="34" charset="0"/>
              <a:buChar char="•"/>
              <a:tabLst>
                <a:tab pos="0" algn="l"/>
              </a:tabLst>
            </a:pPr>
            <a:r>
              <a:rPr lang="en-IN" sz="1100" b="0" strike="noStrike" spc="-1" dirty="0">
                <a:latin typeface="Arial" panose="020B0604020202020204" pitchFamily="34" charset="0"/>
                <a:cs typeface="Arial" panose="020B0604020202020204" pitchFamily="34" charset="0"/>
              </a:rPr>
              <a:t>We will understand more on this in upcoming slides.</a:t>
            </a:r>
            <a:endParaRPr lang="en-US" sz="1100" b="0" strike="noStrike" spc="-1" dirty="0">
              <a:latin typeface="Arial" panose="020B0604020202020204" pitchFamily="34" charset="0"/>
              <a:cs typeface="Arial" panose="020B0604020202020204" pitchFamily="34" charset="0"/>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1108989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SzPts val="2800"/>
              <a:buFont typeface="Arial" panose="020B0604020202020204" pitchFamily="34" charset="0"/>
              <a:buNone/>
            </a:pPr>
            <a:r>
              <a:rPr lang="en-US" altLang="en-US" sz="1100" b="0" dirty="0">
                <a:solidFill>
                  <a:srgbClr val="0000A8"/>
                </a:solidFill>
                <a:latin typeface="+mn-lt"/>
              </a:rPr>
              <a:t>*******************Trainer will demonstrate how to install python and then how to write a simple program in python.********************</a:t>
            </a:r>
          </a:p>
        </p:txBody>
      </p:sp>
    </p:spTree>
    <p:extLst>
      <p:ext uri="{BB962C8B-B14F-4D97-AF65-F5344CB8AC3E}">
        <p14:creationId xmlns:p14="http://schemas.microsoft.com/office/powerpoint/2010/main" val="13490133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3355" indent="-173355">
              <a:buFont typeface="Arial" panose="020B0604020202020204" pitchFamily="34" charset="0"/>
              <a:buChar char="•"/>
            </a:pPr>
            <a:r>
              <a:rPr lang="en-IN" dirty="0"/>
              <a:t>Common data structures in python are list, tuple and dictionary</a:t>
            </a:r>
            <a:endParaRPr lang="en-US" dirty="0"/>
          </a:p>
          <a:p>
            <a:pPr marL="173736" indent="-173736">
              <a:buFont typeface="Arial" panose="020B0604020202020204" pitchFamily="34" charset="0"/>
              <a:buChar char="•"/>
            </a:pPr>
            <a:r>
              <a:rPr lang="en-IN" dirty="0"/>
              <a:t>With the help of square bracket we can define list in Python while tuple variable defined by parenthesis.</a:t>
            </a:r>
          </a:p>
          <a:p>
            <a:pPr marL="173736" indent="-173736">
              <a:buFont typeface="Arial" panose="020B0604020202020204" pitchFamily="34" charset="0"/>
              <a:buChar char="•"/>
            </a:pPr>
            <a:r>
              <a:rPr lang="en-IN" dirty="0"/>
              <a:t>In order to define dictionary type object curly braces used in Python.</a:t>
            </a:r>
          </a:p>
        </p:txBody>
      </p:sp>
    </p:spTree>
    <p:extLst>
      <p:ext uri="{BB962C8B-B14F-4D97-AF65-F5344CB8AC3E}">
        <p14:creationId xmlns:p14="http://schemas.microsoft.com/office/powerpoint/2010/main" val="1769157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3736" indent="-173736">
              <a:buFont typeface="Arial" panose="020B0604020202020204" pitchFamily="34" charset="0"/>
              <a:buChar char="•"/>
            </a:pPr>
            <a:r>
              <a:rPr lang="en-US" b="0" i="0" dirty="0">
                <a:solidFill>
                  <a:srgbClr val="212529"/>
                </a:solidFill>
                <a:effectLst/>
                <a:latin typeface="Arial" panose="020B0604020202020204" pitchFamily="34" charset="0"/>
                <a:cs typeface="Arial" panose="020B0604020202020204" pitchFamily="34" charset="0"/>
              </a:rPr>
              <a:t>Lists in Python are implemented as </a:t>
            </a:r>
            <a:r>
              <a:rPr lang="en-US" b="1" i="0" dirty="0">
                <a:solidFill>
                  <a:srgbClr val="212529"/>
                </a:solidFill>
                <a:effectLst/>
                <a:latin typeface="Arial" panose="020B0604020202020204" pitchFamily="34" charset="0"/>
                <a:cs typeface="Arial" panose="020B0604020202020204" pitchFamily="34" charset="0"/>
              </a:rPr>
              <a:t>dynamic mutable arrays</a:t>
            </a:r>
            <a:r>
              <a:rPr lang="en-US" b="0" i="0" dirty="0">
                <a:solidFill>
                  <a:srgbClr val="212529"/>
                </a:solidFill>
                <a:effectLst/>
                <a:latin typeface="Arial" panose="020B0604020202020204" pitchFamily="34" charset="0"/>
                <a:cs typeface="Arial" panose="020B0604020202020204" pitchFamily="34" charset="0"/>
              </a:rPr>
              <a:t> which hold an </a:t>
            </a:r>
            <a:r>
              <a:rPr lang="en-US" b="1" i="0" dirty="0">
                <a:solidFill>
                  <a:srgbClr val="212529"/>
                </a:solidFill>
                <a:effectLst/>
                <a:latin typeface="Arial" panose="020B0604020202020204" pitchFamily="34" charset="0"/>
                <a:cs typeface="Arial" panose="020B0604020202020204" pitchFamily="34" charset="0"/>
              </a:rPr>
              <a:t>ordered</a:t>
            </a:r>
            <a:r>
              <a:rPr lang="en-US" b="0" i="0" dirty="0">
                <a:solidFill>
                  <a:srgbClr val="212529"/>
                </a:solidFill>
                <a:effectLst/>
                <a:latin typeface="Arial" panose="020B0604020202020204" pitchFamily="34" charset="0"/>
                <a:cs typeface="Arial" panose="020B0604020202020204" pitchFamily="34" charset="0"/>
              </a:rPr>
              <a:t> collection of items.</a:t>
            </a:r>
          </a:p>
          <a:p>
            <a:pPr marL="173736" indent="-173736">
              <a:buFont typeface="Arial" panose="020B0604020202020204" pitchFamily="34" charset="0"/>
              <a:buChar char="•"/>
            </a:pPr>
            <a:r>
              <a:rPr lang="en-US" b="0" i="0" dirty="0">
                <a:solidFill>
                  <a:srgbClr val="212529"/>
                </a:solidFill>
                <a:effectLst/>
                <a:latin typeface="Arial" panose="020B0604020202020204" pitchFamily="34" charset="0"/>
                <a:cs typeface="Arial" panose="020B0604020202020204" pitchFamily="34" charset="0"/>
              </a:rPr>
              <a:t>Lists are useful when we want to store a collection of different data types and subsequently add, remove, or perform operations on each element of the list (by looping through them).</a:t>
            </a:r>
          </a:p>
        </p:txBody>
      </p:sp>
    </p:spTree>
    <p:extLst>
      <p:ext uri="{BB962C8B-B14F-4D97-AF65-F5344CB8AC3E}">
        <p14:creationId xmlns:p14="http://schemas.microsoft.com/office/powerpoint/2010/main" val="29755102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Font typeface="Arial" panose="020B0604020202020204" pitchFamily="34" charset="0"/>
              <a:buNone/>
            </a:pPr>
            <a:r>
              <a:rPr lang="en-IN" dirty="0"/>
              <a:t>Implement this program in Python notebook for better understanding of list</a:t>
            </a:r>
          </a:p>
        </p:txBody>
      </p:sp>
    </p:spTree>
    <p:extLst>
      <p:ext uri="{BB962C8B-B14F-4D97-AF65-F5344CB8AC3E}">
        <p14:creationId xmlns:p14="http://schemas.microsoft.com/office/powerpoint/2010/main" val="30330774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3736" indent="-173736" algn="l">
              <a:buFont typeface="Arial" panose="020B0604020202020204" pitchFamily="34" charset="0"/>
              <a:buChar char="•"/>
            </a:pPr>
            <a:r>
              <a:rPr lang="en-US" b="0" i="0" dirty="0">
                <a:solidFill>
                  <a:srgbClr val="212529"/>
                </a:solidFill>
                <a:effectLst/>
                <a:latin typeface="Arial" panose="020B0604020202020204" pitchFamily="34" charset="0"/>
                <a:cs typeface="Arial" panose="020B0604020202020204" pitchFamily="34" charset="0"/>
              </a:rPr>
              <a:t>Tuples are almost identical to lists, so they contain an ordered collection of elements, except for one property: they are </a:t>
            </a:r>
            <a:r>
              <a:rPr lang="en-US" b="1" i="0" dirty="0">
                <a:solidFill>
                  <a:srgbClr val="212529"/>
                </a:solidFill>
                <a:effectLst/>
                <a:latin typeface="Arial" panose="020B0604020202020204" pitchFamily="34" charset="0"/>
                <a:cs typeface="Arial" panose="020B0604020202020204" pitchFamily="34" charset="0"/>
              </a:rPr>
              <a:t>immutable</a:t>
            </a:r>
            <a:r>
              <a:rPr lang="en-US" b="0" i="0" dirty="0">
                <a:solidFill>
                  <a:srgbClr val="212529"/>
                </a:solidFill>
                <a:effectLst/>
                <a:latin typeface="Arial" panose="020B0604020202020204" pitchFamily="34" charset="0"/>
                <a:cs typeface="Arial" panose="020B0604020202020204" pitchFamily="34" charset="0"/>
              </a:rPr>
              <a:t>. We would use tuples if we needed a data structure that, once created, cannot be modified anymore. Furthermore, tuples can be used as dictionary keys if all the elements are immutable.</a:t>
            </a:r>
          </a:p>
          <a:p>
            <a:pPr marL="173736" indent="-173736" algn="l">
              <a:buFont typeface="Arial" panose="020B0604020202020204" pitchFamily="34" charset="0"/>
              <a:buChar char="•"/>
            </a:pPr>
            <a:r>
              <a:rPr lang="en-US" b="0" i="0" dirty="0">
                <a:solidFill>
                  <a:srgbClr val="212529"/>
                </a:solidFill>
                <a:effectLst/>
                <a:latin typeface="Arial" panose="020B0604020202020204" pitchFamily="34" charset="0"/>
                <a:cs typeface="Arial" panose="020B0604020202020204" pitchFamily="34" charset="0"/>
              </a:rPr>
              <a:t>Other than that, tuples have the same properties as lists. To create a tuple, we can either use round brackets (()) or the tuple() constructor. We can easily transform lists into tuples and vice versa (recall that we created the list l4 from a tuple).</a:t>
            </a:r>
          </a:p>
        </p:txBody>
      </p:sp>
    </p:spTree>
    <p:extLst>
      <p:ext uri="{BB962C8B-B14F-4D97-AF65-F5344CB8AC3E}">
        <p14:creationId xmlns:p14="http://schemas.microsoft.com/office/powerpoint/2010/main" val="33003965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Font typeface="Arial" panose="020B0604020202020204" pitchFamily="34" charset="0"/>
              <a:buNone/>
            </a:pPr>
            <a:r>
              <a:rPr lang="en-US" b="0" i="0" dirty="0">
                <a:solidFill>
                  <a:srgbClr val="212529"/>
                </a:solidFill>
                <a:effectLst/>
                <a:latin typeface="Arial" panose="020B0604020202020204" pitchFamily="34" charset="0"/>
                <a:cs typeface="Arial" panose="020B0604020202020204" pitchFamily="34" charset="0"/>
              </a:rPr>
              <a:t>Dictionaries in Python are very similar to real-world dictionaries. These are </a:t>
            </a:r>
            <a:r>
              <a:rPr lang="en-US" b="1" i="0" dirty="0">
                <a:solidFill>
                  <a:srgbClr val="212529"/>
                </a:solidFill>
                <a:effectLst/>
                <a:latin typeface="Arial" panose="020B0604020202020204" pitchFamily="34" charset="0"/>
                <a:cs typeface="Arial" panose="020B0604020202020204" pitchFamily="34" charset="0"/>
              </a:rPr>
              <a:t>mutable</a:t>
            </a:r>
            <a:r>
              <a:rPr lang="en-US" b="0" i="0" dirty="0">
                <a:solidFill>
                  <a:srgbClr val="212529"/>
                </a:solidFill>
                <a:effectLst/>
                <a:latin typeface="Arial" panose="020B0604020202020204" pitchFamily="34" charset="0"/>
                <a:cs typeface="Arial" panose="020B0604020202020204" pitchFamily="34" charset="0"/>
              </a:rPr>
              <a:t> data structures that contain a collection of </a:t>
            </a:r>
            <a:r>
              <a:rPr lang="en-US" b="1" i="0" dirty="0">
                <a:solidFill>
                  <a:srgbClr val="212529"/>
                </a:solidFill>
                <a:effectLst/>
                <a:latin typeface="Arial" panose="020B0604020202020204" pitchFamily="34" charset="0"/>
                <a:cs typeface="Arial" panose="020B0604020202020204" pitchFamily="34" charset="0"/>
              </a:rPr>
              <a:t>keys</a:t>
            </a:r>
            <a:r>
              <a:rPr lang="en-US" b="0" i="0" dirty="0">
                <a:solidFill>
                  <a:srgbClr val="212529"/>
                </a:solidFill>
                <a:effectLst/>
                <a:latin typeface="Arial" panose="020B0604020202020204" pitchFamily="34" charset="0"/>
                <a:cs typeface="Arial" panose="020B0604020202020204" pitchFamily="34" charset="0"/>
              </a:rPr>
              <a:t> and, associated with them, </a:t>
            </a:r>
            <a:r>
              <a:rPr lang="en-US" b="1" i="0" dirty="0">
                <a:solidFill>
                  <a:srgbClr val="212529"/>
                </a:solidFill>
                <a:effectLst/>
                <a:latin typeface="Arial" panose="020B0604020202020204" pitchFamily="34" charset="0"/>
                <a:cs typeface="Arial" panose="020B0604020202020204" pitchFamily="34" charset="0"/>
              </a:rPr>
              <a:t>values</a:t>
            </a:r>
            <a:r>
              <a:rPr lang="en-US" b="0" i="0" dirty="0">
                <a:solidFill>
                  <a:srgbClr val="212529"/>
                </a:solidFill>
                <a:effectLst/>
                <a:latin typeface="Arial" panose="020B0604020202020204" pitchFamily="34" charset="0"/>
                <a:cs typeface="Arial" panose="020B0604020202020204" pitchFamily="34" charset="0"/>
              </a:rPr>
              <a:t>. This structure makes them very similar to word-definition dictionaries. </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775708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SzPts val="2800"/>
              <a:buFont typeface="Arial" panose="020B0604020202020204" pitchFamily="34" charset="0"/>
              <a:buNone/>
            </a:pPr>
            <a:r>
              <a:rPr lang="en-US" altLang="en-US" sz="1100" b="0" dirty="0">
                <a:solidFill>
                  <a:srgbClr val="0000A8"/>
                </a:solidFill>
                <a:latin typeface="Arial" panose="020B0604020202020204" pitchFamily="34" charset="0"/>
                <a:cs typeface="Arial" panose="020B0604020202020204" pitchFamily="34" charset="0"/>
              </a:rPr>
              <a:t>Trainer will demonstrate the concepts of</a:t>
            </a:r>
            <a:r>
              <a:rPr lang="en-US" altLang="en-US" sz="1100" b="1" dirty="0">
                <a:solidFill>
                  <a:srgbClr val="0000A8"/>
                </a:solidFill>
                <a:latin typeface="Arial" panose="020B0604020202020204" pitchFamily="34" charset="0"/>
                <a:cs typeface="Arial" panose="020B0604020202020204" pitchFamily="34" charset="0"/>
              </a:rPr>
              <a:t> </a:t>
            </a:r>
            <a:r>
              <a:rPr lang="en-US" sz="1100" b="0" i="0" dirty="0">
                <a:solidFill>
                  <a:srgbClr val="000000"/>
                </a:solidFill>
                <a:effectLst/>
                <a:latin typeface="Arial" panose="020B0604020202020204" pitchFamily="34" charset="0"/>
                <a:cs typeface="Arial" panose="020B0604020202020204" pitchFamily="34" charset="0"/>
              </a:rPr>
              <a:t>Data Structures in Python​ like List, Tuple, Dictionary, Set in the hands-on session.</a:t>
            </a:r>
            <a:endParaRPr lang="en-US" altLang="en-US" sz="1100" b="1" dirty="0">
              <a:solidFill>
                <a:srgbClr val="0000A8"/>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535308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3736" indent="-173736">
              <a:buFont typeface="Arial" panose="020B0604020202020204" pitchFamily="34" charset="0"/>
              <a:buChar char="•"/>
            </a:pPr>
            <a:r>
              <a:rPr lang="en-US" b="0" i="0" dirty="0">
                <a:solidFill>
                  <a:srgbClr val="0A0A23"/>
                </a:solidFill>
                <a:effectLst/>
                <a:latin typeface="Arial" panose="020B0604020202020204" pitchFamily="34" charset="0"/>
                <a:cs typeface="Arial" panose="020B0604020202020204" pitchFamily="34" charset="0"/>
              </a:rPr>
              <a:t>One of the most distinctive features of Python is its use of indentation to mark blocks of code. </a:t>
            </a:r>
          </a:p>
          <a:p>
            <a:pPr marL="173736" indent="-173736">
              <a:buFont typeface="Arial" panose="020B0604020202020204" pitchFamily="34" charset="0"/>
              <a:buChar char="•"/>
            </a:pPr>
            <a:r>
              <a:rPr lang="en-US" b="0" i="0" dirty="0">
                <a:solidFill>
                  <a:srgbClr val="273239"/>
                </a:solidFill>
                <a:effectLst/>
                <a:latin typeface="Arial" panose="020B0604020202020204" pitchFamily="34" charset="0"/>
                <a:cs typeface="Arial" panose="020B0604020202020204" pitchFamily="34" charset="0"/>
              </a:rPr>
              <a:t>Indentation is a very important concept of Python because without properly indenting the Python code, you will end up seeing Indentation Error and the code will not get compiled.</a:t>
            </a:r>
            <a:endParaRPr lang="en-IN" dirty="0">
              <a:latin typeface="Arial" panose="020B0604020202020204" pitchFamily="34" charset="0"/>
              <a:cs typeface="Arial" panose="020B0604020202020204" pitchFamily="34" charset="0"/>
            </a:endParaRPr>
          </a:p>
          <a:p>
            <a:pPr marL="173736" indent="-173736">
              <a:buFont typeface="Arial" panose="020B0604020202020204" pitchFamily="34" charset="0"/>
              <a:buChar char="•"/>
            </a:pPr>
            <a:r>
              <a:rPr lang="en-US" b="0" i="0" dirty="0">
                <a:solidFill>
                  <a:srgbClr val="273239"/>
                </a:solidFill>
                <a:effectLst/>
                <a:latin typeface="Arial" panose="020B0604020202020204" pitchFamily="34" charset="0"/>
                <a:cs typeface="Arial" panose="020B0604020202020204" pitchFamily="34" charset="0"/>
              </a:rPr>
              <a:t>To indicate a block of code in Python, you must indent each line of the block by the same whitespace. The two lines of code in the while loop are both indented four spaces. It is required for indicating what block of code a statement belongs to.</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09389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n-US" altLang="en-US" sz="1100" b="1" dirty="0">
                <a:solidFill>
                  <a:srgbClr val="213163"/>
                </a:solidFill>
              </a:rPr>
              <a:t>Conditional Branching</a:t>
            </a:r>
            <a:endParaRPr lang="en-IN" sz="1100" b="1" dirty="0">
              <a:solidFill>
                <a:srgbClr val="213163"/>
              </a:solidFill>
            </a:endParaRPr>
          </a:p>
          <a:p>
            <a:pPr marL="173736" indent="-173736" algn="l" fontAlgn="auto">
              <a:buFont typeface="Arial" panose="020B0604020202020204" pitchFamily="34" charset="0"/>
              <a:buChar char="•"/>
            </a:pPr>
            <a:endParaRPr lang="en-US" b="0" i="0" dirty="0">
              <a:effectLst/>
              <a:latin typeface="Arial" panose="020B0604020202020204" pitchFamily="34" charset="0"/>
              <a:cs typeface="Arial" panose="020B0604020202020204" pitchFamily="34" charset="0"/>
            </a:endParaRPr>
          </a:p>
          <a:p>
            <a:pPr marL="173736" indent="-173736" algn="l" fontAlgn="auto">
              <a:buFont typeface="Arial" panose="020B0604020202020204" pitchFamily="34" charset="0"/>
              <a:buChar char="•"/>
            </a:pPr>
            <a:r>
              <a:rPr lang="en-US" b="0" i="0" dirty="0">
                <a:effectLst/>
                <a:latin typeface="Arial" panose="020B0604020202020204" pitchFamily="34" charset="0"/>
                <a:cs typeface="Arial" panose="020B0604020202020204" pitchFamily="34" charset="0"/>
              </a:rPr>
              <a:t>We can use the concept of branching to have our code alter its execution sequence depending on the values of variables.</a:t>
            </a:r>
          </a:p>
          <a:p>
            <a:pPr marL="173736" indent="-173736" algn="l" fontAlgn="auto">
              <a:buFont typeface="Arial" panose="020B0604020202020204" pitchFamily="34" charset="0"/>
              <a:buChar char="•"/>
            </a:pPr>
            <a:endParaRPr lang="en-US" b="1" i="0" dirty="0">
              <a:effectLst/>
              <a:latin typeface="Arial" panose="020B0604020202020204" pitchFamily="34" charset="0"/>
              <a:cs typeface="Arial" panose="020B0604020202020204" pitchFamily="34" charset="0"/>
            </a:endParaRPr>
          </a:p>
          <a:p>
            <a:pPr marL="173736" indent="-173736" algn="l" fontAlgn="auto">
              <a:buFont typeface="Arial" panose="020B0604020202020204" pitchFamily="34" charset="0"/>
              <a:buChar char="•"/>
            </a:pPr>
            <a:r>
              <a:rPr lang="en-US" b="0" i="0" dirty="0">
                <a:effectLst/>
                <a:latin typeface="Arial" panose="020B0604020202020204" pitchFamily="34" charset="0"/>
                <a:cs typeface="Arial" panose="020B0604020202020204" pitchFamily="34" charset="0"/>
              </a:rPr>
              <a:t>We can use an </a:t>
            </a:r>
            <a:r>
              <a:rPr lang="en-US" b="1" i="0" dirty="0">
                <a:effectLst/>
                <a:latin typeface="Arial" panose="020B0604020202020204" pitchFamily="34" charset="0"/>
                <a:cs typeface="Arial" panose="020B0604020202020204" pitchFamily="34" charset="0"/>
              </a:rPr>
              <a:t>if</a:t>
            </a:r>
            <a:r>
              <a:rPr lang="en-US" b="0" i="0" dirty="0">
                <a:effectLst/>
                <a:latin typeface="Arial" panose="020B0604020202020204" pitchFamily="34" charset="0"/>
                <a:cs typeface="Arial" panose="020B0604020202020204" pitchFamily="34" charset="0"/>
              </a:rPr>
              <a:t> </a:t>
            </a:r>
            <a:r>
              <a:rPr lang="en-US" b="1" i="0" dirty="0">
                <a:effectLst/>
                <a:latin typeface="Arial" panose="020B0604020202020204" pitchFamily="34" charset="0"/>
                <a:cs typeface="Arial" panose="020B0604020202020204" pitchFamily="34" charset="0"/>
              </a:rPr>
              <a:t>statement</a:t>
            </a:r>
            <a:r>
              <a:rPr lang="en-US" b="0" i="0" dirty="0">
                <a:effectLst/>
                <a:latin typeface="Arial" panose="020B0604020202020204" pitchFamily="34" charset="0"/>
                <a:cs typeface="Arial" panose="020B0604020202020204" pitchFamily="34" charset="0"/>
              </a:rPr>
              <a:t> to evaluate a comparison. We start with the if keyword, followed by our comparison. We end the line with a colon. The body of the if statement is then indented to the right.</a:t>
            </a:r>
          </a:p>
          <a:p>
            <a:pPr marL="173736" indent="-173736" algn="l" fontAlgn="auto">
              <a:buFont typeface="Arial" panose="020B0604020202020204" pitchFamily="34" charset="0"/>
              <a:buChar char="•"/>
            </a:pPr>
            <a:endParaRPr lang="en-US" b="0" i="0" dirty="0">
              <a:effectLst/>
              <a:latin typeface="Arial" panose="020B0604020202020204" pitchFamily="34" charset="0"/>
              <a:cs typeface="Arial" panose="020B0604020202020204" pitchFamily="34" charset="0"/>
            </a:endParaRPr>
          </a:p>
          <a:p>
            <a:pPr marL="173736" indent="-173736" algn="l" fontAlgn="auto">
              <a:buFont typeface="Arial" panose="020B0604020202020204" pitchFamily="34" charset="0"/>
              <a:buChar char="•"/>
            </a:pPr>
            <a:r>
              <a:rPr lang="en-US" b="0" i="0" dirty="0">
                <a:effectLst/>
                <a:latin typeface="Arial" panose="020B0604020202020204" pitchFamily="34" charset="0"/>
                <a:cs typeface="Arial" panose="020B0604020202020204" pitchFamily="34" charset="0"/>
              </a:rPr>
              <a:t>If the comparison is </a:t>
            </a:r>
            <a:r>
              <a:rPr lang="en-US" b="1" i="0" dirty="0">
                <a:effectLst/>
                <a:latin typeface="Arial" panose="020B0604020202020204" pitchFamily="34" charset="0"/>
                <a:cs typeface="Arial" panose="020B0604020202020204" pitchFamily="34" charset="0"/>
              </a:rPr>
              <a:t>True</a:t>
            </a:r>
            <a:r>
              <a:rPr lang="en-US" b="0" i="0" dirty="0">
                <a:effectLst/>
                <a:latin typeface="Arial" panose="020B0604020202020204" pitchFamily="34" charset="0"/>
                <a:cs typeface="Arial" panose="020B0604020202020204" pitchFamily="34" charset="0"/>
              </a:rPr>
              <a:t>, the code inside the if body is executed. If the comparison evaluates to </a:t>
            </a:r>
            <a:r>
              <a:rPr lang="en-US" b="1" i="0" dirty="0">
                <a:effectLst/>
                <a:latin typeface="Arial" panose="020B0604020202020204" pitchFamily="34" charset="0"/>
                <a:cs typeface="Arial" panose="020B0604020202020204" pitchFamily="34" charset="0"/>
              </a:rPr>
              <a:t>False</a:t>
            </a:r>
            <a:r>
              <a:rPr lang="en-US" b="0" i="1" dirty="0">
                <a:effectLst/>
                <a:latin typeface="Arial" panose="020B0604020202020204" pitchFamily="34" charset="0"/>
                <a:cs typeface="Arial" panose="020B0604020202020204" pitchFamily="34" charset="0"/>
              </a:rPr>
              <a:t>,</a:t>
            </a:r>
            <a:r>
              <a:rPr lang="en-US" b="0" i="0" dirty="0">
                <a:effectLst/>
                <a:latin typeface="Arial" panose="020B0604020202020204" pitchFamily="34" charset="0"/>
                <a:cs typeface="Arial" panose="020B0604020202020204" pitchFamily="34" charset="0"/>
              </a:rPr>
              <a:t> then the code block is skipped and will not be run.</a:t>
            </a:r>
          </a:p>
          <a:p>
            <a:pPr marL="173736" indent="-173736" algn="l" fontAlgn="auto">
              <a:buFont typeface="Arial" panose="020B0604020202020204" pitchFamily="34" charset="0"/>
              <a:buChar char="•"/>
            </a:pPr>
            <a:r>
              <a:rPr lang="en-US" b="0" i="0" dirty="0">
                <a:effectLst/>
                <a:latin typeface="Arial" panose="020B0604020202020204" pitchFamily="34" charset="0"/>
                <a:cs typeface="Arial" panose="020B0604020202020204" pitchFamily="34" charset="0"/>
              </a:rPr>
              <a:t>But what if we wanted the code to do something different if the evaluation is false? We can do this using the </a:t>
            </a:r>
            <a:r>
              <a:rPr lang="en-US" b="1" i="0" dirty="0">
                <a:effectLst/>
                <a:latin typeface="Arial" panose="020B0604020202020204" pitchFamily="34" charset="0"/>
                <a:cs typeface="Arial" panose="020B0604020202020204" pitchFamily="34" charset="0"/>
              </a:rPr>
              <a:t>else statement</a:t>
            </a:r>
            <a:r>
              <a:rPr lang="en-US" b="0" i="0" dirty="0">
                <a:effectLst/>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7196591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n-US" altLang="en-US" sz="1100" b="1" dirty="0">
                <a:solidFill>
                  <a:srgbClr val="213163"/>
                </a:solidFill>
              </a:rPr>
              <a:t>Looping with For</a:t>
            </a:r>
            <a:endParaRPr lang="en-IN" sz="1100" b="1" dirty="0">
              <a:solidFill>
                <a:srgbClr val="213163"/>
              </a:solidFill>
            </a:endParaRPr>
          </a:p>
          <a:p>
            <a:pPr marL="173736" indent="-173736" algn="l">
              <a:buFont typeface="Arial" panose="020B0604020202020204" pitchFamily="34" charset="0"/>
              <a:buChar char="•"/>
            </a:pPr>
            <a:endParaRPr lang="en-US" b="0" i="0" dirty="0">
              <a:solidFill>
                <a:srgbClr val="333333"/>
              </a:solidFill>
              <a:effectLst/>
              <a:latin typeface="Arial" panose="020B0604020202020204" pitchFamily="34" charset="0"/>
              <a:cs typeface="Arial" panose="020B0604020202020204" pitchFamily="34" charset="0"/>
            </a:endParaRPr>
          </a:p>
          <a:p>
            <a:pPr marL="173736" indent="-173736" algn="l">
              <a:buFont typeface="Arial" panose="020B0604020202020204" pitchFamily="34" charset="0"/>
              <a:buChar char="•"/>
            </a:pPr>
            <a:r>
              <a:rPr lang="en-US" b="0" i="0" dirty="0">
                <a:solidFill>
                  <a:srgbClr val="333333"/>
                </a:solidFill>
                <a:effectLst/>
                <a:latin typeface="Arial" panose="020B0604020202020204" pitchFamily="34" charset="0"/>
                <a:cs typeface="Arial" panose="020B0604020202020204" pitchFamily="34" charset="0"/>
              </a:rPr>
              <a:t>The following loops are available in Python to fulfil the looping needs. Python offers 3 choices for running the loops. The basic functionality of all the techniques is the same, although the syntax and the amount of time required for checking the condition differ.</a:t>
            </a:r>
          </a:p>
          <a:p>
            <a:pPr marL="173736" indent="-173736" algn="l">
              <a:buFont typeface="Arial" panose="020B0604020202020204" pitchFamily="34" charset="0"/>
              <a:buChar char="•"/>
            </a:pPr>
            <a:r>
              <a:rPr lang="en-US" b="0" i="0" dirty="0">
                <a:solidFill>
                  <a:srgbClr val="333333"/>
                </a:solidFill>
                <a:effectLst/>
                <a:latin typeface="Arial" panose="020B0604020202020204" pitchFamily="34" charset="0"/>
                <a:cs typeface="Arial" panose="020B0604020202020204" pitchFamily="34" charset="0"/>
              </a:rPr>
              <a:t>We can run a single statement or set of statements repeatedly using a loop command.</a:t>
            </a:r>
          </a:p>
          <a:p>
            <a:pPr marL="173736" indent="-173736" algn="l">
              <a:buFont typeface="Arial" panose="020B0604020202020204" pitchFamily="34" charset="0"/>
              <a:buChar char="•"/>
            </a:pPr>
            <a:r>
              <a:rPr lang="en-US" b="0" i="0" dirty="0">
                <a:solidFill>
                  <a:srgbClr val="333333"/>
                </a:solidFill>
                <a:effectLst/>
                <a:latin typeface="Arial" panose="020B0604020202020204" pitchFamily="34" charset="0"/>
                <a:cs typeface="Arial" panose="020B0604020202020204" pitchFamily="34" charset="0"/>
              </a:rPr>
              <a:t>The following sorts of loops are available in the Python programming language.</a:t>
            </a:r>
          </a:p>
          <a:p>
            <a:pPr marL="173736" indent="-173736" algn="l">
              <a:buFont typeface="Arial" panose="020B0604020202020204" pitchFamily="34" charset="0"/>
              <a:buChar char="•"/>
            </a:pPr>
            <a:r>
              <a:rPr lang="en-US" dirty="0">
                <a:solidFill>
                  <a:srgbClr val="333333"/>
                </a:solidFill>
                <a:effectLst/>
                <a:latin typeface="Arial" panose="020B0604020202020204" pitchFamily="34" charset="0"/>
                <a:cs typeface="Arial" panose="020B0604020202020204" pitchFamily="34" charset="0"/>
              </a:rPr>
              <a:t>1. </a:t>
            </a:r>
            <a:r>
              <a:rPr lang="en-US" b="1" dirty="0">
                <a:solidFill>
                  <a:srgbClr val="333333"/>
                </a:solidFill>
                <a:effectLst/>
                <a:latin typeface="Arial" panose="020B0604020202020204" pitchFamily="34" charset="0"/>
                <a:cs typeface="Arial" panose="020B0604020202020204" pitchFamily="34" charset="0"/>
              </a:rPr>
              <a:t>While loop </a:t>
            </a:r>
            <a:r>
              <a:rPr lang="en-US" dirty="0">
                <a:solidFill>
                  <a:srgbClr val="333333"/>
                </a:solidFill>
                <a:effectLst/>
                <a:latin typeface="Arial" panose="020B0604020202020204" pitchFamily="34" charset="0"/>
                <a:cs typeface="Arial" panose="020B0604020202020204" pitchFamily="34" charset="0"/>
              </a:rPr>
              <a:t>Repeats a statement or group of statements while a given condition is TRUE. It tests the condition before executing the loop body.</a:t>
            </a:r>
          </a:p>
          <a:p>
            <a:pPr marL="173736" indent="-173736" algn="l">
              <a:buFont typeface="Arial" panose="020B0604020202020204" pitchFamily="34" charset="0"/>
              <a:buChar char="•"/>
            </a:pPr>
            <a:r>
              <a:rPr lang="en-US" dirty="0">
                <a:solidFill>
                  <a:srgbClr val="333333"/>
                </a:solidFill>
                <a:effectLst/>
                <a:latin typeface="Arial" panose="020B0604020202020204" pitchFamily="34" charset="0"/>
                <a:cs typeface="Arial" panose="020B0604020202020204" pitchFamily="34" charset="0"/>
              </a:rPr>
              <a:t>2. </a:t>
            </a:r>
            <a:r>
              <a:rPr lang="en-US" b="1" dirty="0">
                <a:solidFill>
                  <a:srgbClr val="333333"/>
                </a:solidFill>
                <a:effectLst/>
                <a:latin typeface="Arial" panose="020B0604020202020204" pitchFamily="34" charset="0"/>
                <a:cs typeface="Arial" panose="020B0604020202020204" pitchFamily="34" charset="0"/>
              </a:rPr>
              <a:t>For loop </a:t>
            </a:r>
            <a:r>
              <a:rPr lang="en-US" dirty="0">
                <a:solidFill>
                  <a:srgbClr val="333333"/>
                </a:solidFill>
                <a:effectLst/>
                <a:latin typeface="Arial" panose="020B0604020202020204" pitchFamily="34" charset="0"/>
                <a:cs typeface="Arial" panose="020B0604020202020204" pitchFamily="34" charset="0"/>
              </a:rPr>
              <a:t>This type of loop executes a code block multiple times and abbreviates the code that manages the loop variable.</a:t>
            </a:r>
          </a:p>
          <a:p>
            <a:pPr marL="173736" indent="-173736" algn="l">
              <a:buFont typeface="Arial" panose="020B0604020202020204" pitchFamily="34" charset="0"/>
              <a:buChar char="•"/>
            </a:pPr>
            <a:r>
              <a:rPr lang="en-US" dirty="0">
                <a:solidFill>
                  <a:srgbClr val="333333"/>
                </a:solidFill>
                <a:effectLst/>
                <a:latin typeface="Arial" panose="020B0604020202020204" pitchFamily="34" charset="0"/>
                <a:cs typeface="Arial" panose="020B0604020202020204" pitchFamily="34" charset="0"/>
              </a:rPr>
              <a:t>3. </a:t>
            </a:r>
            <a:r>
              <a:rPr lang="en-US" b="1" dirty="0">
                <a:solidFill>
                  <a:srgbClr val="333333"/>
                </a:solidFill>
                <a:effectLst/>
                <a:latin typeface="Arial" panose="020B0604020202020204" pitchFamily="34" charset="0"/>
                <a:cs typeface="Arial" panose="020B0604020202020204" pitchFamily="34" charset="0"/>
              </a:rPr>
              <a:t>Nested </a:t>
            </a:r>
            <a:r>
              <a:rPr lang="en-US" b="1" dirty="0" err="1">
                <a:solidFill>
                  <a:srgbClr val="333333"/>
                </a:solidFill>
                <a:effectLst/>
                <a:latin typeface="Arial" panose="020B0604020202020204" pitchFamily="34" charset="0"/>
                <a:cs typeface="Arial" panose="020B0604020202020204" pitchFamily="34" charset="0"/>
              </a:rPr>
              <a:t>loops</a:t>
            </a:r>
            <a:r>
              <a:rPr lang="en-US" dirty="0" err="1">
                <a:solidFill>
                  <a:srgbClr val="333333"/>
                </a:solidFill>
                <a:effectLst/>
                <a:latin typeface="Arial" panose="020B0604020202020204" pitchFamily="34" charset="0"/>
                <a:cs typeface="Arial" panose="020B0604020202020204" pitchFamily="34" charset="0"/>
              </a:rPr>
              <a:t>We</a:t>
            </a:r>
            <a:r>
              <a:rPr lang="en-US" dirty="0">
                <a:solidFill>
                  <a:srgbClr val="333333"/>
                </a:solidFill>
                <a:effectLst/>
                <a:latin typeface="Arial" panose="020B0604020202020204" pitchFamily="34" charset="0"/>
                <a:cs typeface="Arial" panose="020B0604020202020204" pitchFamily="34" charset="0"/>
              </a:rPr>
              <a:t> can iterate a loop inside another loop.</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393212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SzPts val="2800"/>
              <a:buFont typeface="Arial" panose="020B0604020202020204" pitchFamily="34" charset="0"/>
              <a:buNone/>
            </a:pPr>
            <a:r>
              <a:rPr lang="en-US" altLang="en-US" sz="1100" b="0" dirty="0">
                <a:solidFill>
                  <a:srgbClr val="0000A8"/>
                </a:solidFill>
                <a:latin typeface="Arial" panose="020B0604020202020204" pitchFamily="34" charset="0"/>
                <a:cs typeface="Arial" panose="020B0604020202020204" pitchFamily="34" charset="0"/>
              </a:rPr>
              <a:t>Trainer will demonstrate different </a:t>
            </a:r>
            <a:r>
              <a:rPr lang="en-IN" sz="1100" b="0" i="0" dirty="0">
                <a:solidFill>
                  <a:srgbClr val="000000"/>
                </a:solidFill>
                <a:effectLst/>
                <a:latin typeface="Arial" panose="020B0604020202020204" pitchFamily="34" charset="0"/>
                <a:cs typeface="Arial" panose="020B0604020202020204" pitchFamily="34" charset="0"/>
              </a:rPr>
              <a:t>conditional and loop statements</a:t>
            </a:r>
            <a:endParaRPr lang="en-US" altLang="en-US" sz="1100" b="0" dirty="0">
              <a:solidFill>
                <a:srgbClr val="0000A8"/>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405439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algn="l">
              <a:buNone/>
            </a:pPr>
            <a:r>
              <a:rPr lang="en-US" dirty="0"/>
              <a:t>Like other general-purpose programming languages, Python is also an object-oriented language since its beginning. It allows us to develop applications using an Object-Oriented approach. In Python, we can easily create and use classes and objects.</a:t>
            </a:r>
          </a:p>
          <a:p>
            <a:pPr algn="l">
              <a:buNone/>
            </a:pPr>
            <a:endParaRPr lang="en-US" dirty="0"/>
          </a:p>
          <a:p>
            <a:pPr marL="0" indent="0" algn="l">
              <a:buNone/>
            </a:pPr>
            <a:r>
              <a:rPr lang="en-US" dirty="0"/>
              <a:t>Major principles of object-oriented programming system are given below.</a:t>
            </a:r>
          </a:p>
          <a:p>
            <a:pPr marL="0" indent="0" algn="l">
              <a:buNone/>
            </a:pPr>
            <a:endParaRPr lang="en-US" dirty="0"/>
          </a:p>
          <a:p>
            <a:pPr marL="171450" indent="-171450" algn="l">
              <a:buFont typeface="Arial,Sans-Serif"/>
              <a:buChar char="•"/>
            </a:pPr>
            <a:r>
              <a:rPr lang="en-US" dirty="0"/>
              <a:t>Class</a:t>
            </a:r>
          </a:p>
          <a:p>
            <a:pPr marL="171450" indent="-171450" algn="l">
              <a:buFont typeface="Arial,Sans-Serif"/>
              <a:buChar char="•"/>
            </a:pPr>
            <a:r>
              <a:rPr lang="en-US" dirty="0"/>
              <a:t>Object</a:t>
            </a:r>
          </a:p>
          <a:p>
            <a:pPr marL="171450" indent="-171450" algn="l">
              <a:buFont typeface="Arial,Sans-Serif"/>
              <a:buChar char="•"/>
            </a:pPr>
            <a:r>
              <a:rPr lang="en-US" dirty="0"/>
              <a:t>Method</a:t>
            </a:r>
          </a:p>
          <a:p>
            <a:pPr marL="171450" indent="-171450" algn="l">
              <a:buFont typeface="Arial,Sans-Serif"/>
              <a:buChar char="•"/>
            </a:pPr>
            <a:r>
              <a:rPr lang="en-US" dirty="0"/>
              <a:t>Inheritance</a:t>
            </a:r>
          </a:p>
          <a:p>
            <a:pPr marL="171450" indent="-171450" algn="l">
              <a:buFont typeface="Arial,Sans-Serif"/>
              <a:buChar char="•"/>
            </a:pPr>
            <a:r>
              <a:rPr lang="en-US" dirty="0"/>
              <a:t>Polymorphism</a:t>
            </a:r>
          </a:p>
          <a:p>
            <a:pPr marL="171450" indent="-171450" algn="l">
              <a:buFont typeface="Arial,Sans-Serif"/>
              <a:buChar char="•"/>
            </a:pPr>
            <a:r>
              <a:rPr lang="en-US" dirty="0"/>
              <a:t>Data Abstraction</a:t>
            </a:r>
          </a:p>
          <a:p>
            <a:pPr marL="171450" indent="-171450" algn="l">
              <a:buFont typeface="Arial,Sans-Serif"/>
              <a:buChar char="•"/>
            </a:pPr>
            <a:r>
              <a:rPr lang="en-US" dirty="0"/>
              <a:t>Encapsulation</a:t>
            </a:r>
          </a:p>
          <a:p>
            <a:pPr algn="l">
              <a:buNone/>
            </a:pPr>
            <a:endParaRPr lang="en-US" dirty="0"/>
          </a:p>
        </p:txBody>
      </p:sp>
    </p:spTree>
    <p:extLst>
      <p:ext uri="{BB962C8B-B14F-4D97-AF65-F5344CB8AC3E}">
        <p14:creationId xmlns:p14="http://schemas.microsoft.com/office/powerpoint/2010/main" val="33866911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l">
              <a:buNone/>
            </a:pPr>
            <a:r>
              <a:rPr lang="en-US" b="1" dirty="0"/>
              <a:t>Class</a:t>
            </a:r>
            <a:endParaRPr lang="en-US" dirty="0"/>
          </a:p>
          <a:p>
            <a:pPr marL="0" indent="0" algn="l">
              <a:buNone/>
            </a:pPr>
            <a:endParaRPr lang="en-US" dirty="0"/>
          </a:p>
          <a:p>
            <a:pPr marL="0" indent="0" algn="l">
              <a:buNone/>
            </a:pPr>
            <a:r>
              <a:rPr lang="en-US" dirty="0"/>
              <a:t>The class can be defined as a collection of objects. It is a logical entity that has some specific attributes and methods. For example: if you have an employee class, then it should contain an attribute and method, i.e. an email id, name, age, salary, etc.</a:t>
            </a:r>
          </a:p>
        </p:txBody>
      </p:sp>
    </p:spTree>
    <p:extLst>
      <p:ext uri="{BB962C8B-B14F-4D97-AF65-F5344CB8AC3E}">
        <p14:creationId xmlns:p14="http://schemas.microsoft.com/office/powerpoint/2010/main" val="38631322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l">
              <a:buNone/>
            </a:pPr>
            <a:r>
              <a:rPr lang="en-US" b="1" dirty="0"/>
              <a:t>Object</a:t>
            </a:r>
            <a:endParaRPr lang="en-US" dirty="0"/>
          </a:p>
          <a:p>
            <a:pPr marL="0" indent="0" algn="l">
              <a:buNone/>
            </a:pPr>
            <a:endParaRPr lang="en-US" dirty="0"/>
          </a:p>
          <a:p>
            <a:pPr marL="0" indent="0" algn="l">
              <a:buNone/>
            </a:pPr>
            <a:r>
              <a:rPr lang="en-US" dirty="0"/>
              <a:t>The object is an entity that has state and behavior. It may be any real-world object like the mouse, keyboard, chair, table, pen, etc.</a:t>
            </a:r>
          </a:p>
          <a:p>
            <a:pPr marL="0" indent="0" algn="l">
              <a:buNone/>
            </a:pPr>
            <a:r>
              <a:rPr lang="en-US" dirty="0"/>
              <a:t>Everything in Python is an object, and almost everything has attributes and methods. All functions have a built-in attribute __doc__, which returns the docstring defined in the function source code.</a:t>
            </a:r>
          </a:p>
          <a:p>
            <a:pPr marL="0" indent="0" algn="l">
              <a:buNone/>
            </a:pPr>
            <a:endParaRPr lang="en-US" dirty="0"/>
          </a:p>
          <a:p>
            <a:pPr marL="0" indent="0" algn="l">
              <a:buNone/>
            </a:pPr>
            <a:r>
              <a:rPr lang="en-US" dirty="0"/>
              <a:t>In the above example, we have created the class named car, and it has two attributes </a:t>
            </a:r>
            <a:r>
              <a:rPr lang="en-US" dirty="0" err="1"/>
              <a:t>modelname</a:t>
            </a:r>
            <a:r>
              <a:rPr lang="en-US" dirty="0"/>
              <a:t> and year. We have created a c1 object to access the class attribute. The c1 object will allocate memory for these values.</a:t>
            </a:r>
          </a:p>
        </p:txBody>
      </p:sp>
    </p:spTree>
    <p:extLst>
      <p:ext uri="{BB962C8B-B14F-4D97-AF65-F5344CB8AC3E}">
        <p14:creationId xmlns:p14="http://schemas.microsoft.com/office/powerpoint/2010/main" val="1542115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l">
              <a:buNone/>
            </a:pPr>
            <a:r>
              <a:rPr lang="en-US" b="1" dirty="0"/>
              <a:t>Method</a:t>
            </a:r>
            <a:endParaRPr lang="en-US" dirty="0"/>
          </a:p>
          <a:p>
            <a:pPr marL="0" indent="0" algn="l">
              <a:buNone/>
            </a:pPr>
            <a:endParaRPr lang="en-US" dirty="0"/>
          </a:p>
          <a:p>
            <a:pPr marL="0" indent="0" algn="l">
              <a:buNone/>
            </a:pPr>
            <a:r>
              <a:rPr lang="en-US" dirty="0"/>
              <a:t>The method is a function that is associated with an object. In Python, a method is not unique to class instances. Any object type can have methods.</a:t>
            </a:r>
          </a:p>
          <a:p>
            <a:pPr marL="0" indent="0" algn="l">
              <a:buNone/>
            </a:pPr>
            <a:endParaRPr lang="en-US" dirty="0"/>
          </a:p>
          <a:p>
            <a:pPr marL="0" indent="0" algn="l">
              <a:buNone/>
            </a:pPr>
            <a:r>
              <a:rPr lang="en-US" dirty="0"/>
              <a:t>Python supports methods as well as functions</a:t>
            </a:r>
          </a:p>
        </p:txBody>
      </p:sp>
    </p:spTree>
    <p:extLst>
      <p:ext uri="{BB962C8B-B14F-4D97-AF65-F5344CB8AC3E}">
        <p14:creationId xmlns:p14="http://schemas.microsoft.com/office/powerpoint/2010/main" val="33177411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SzPts val="2800"/>
              <a:buFont typeface="Arial" panose="020B0604020202020204" pitchFamily="34" charset="0"/>
              <a:buNone/>
            </a:pPr>
            <a:r>
              <a:rPr lang="en-US" altLang="en-US" sz="1200" b="0" dirty="0">
                <a:solidFill>
                  <a:srgbClr val="0000A8"/>
                </a:solidFill>
                <a:latin typeface="+mn-lt"/>
              </a:rPr>
              <a:t>Trainer will </a:t>
            </a:r>
            <a:r>
              <a:rPr lang="en-IN" altLang="en-US" sz="1800" b="0" i="0" dirty="0">
                <a:solidFill>
                  <a:srgbClr val="000000"/>
                </a:solidFill>
                <a:effectLst/>
                <a:latin typeface="Calibri" panose="020F0502020204030204" pitchFamily="34" charset="0"/>
              </a:rPr>
              <a:t>e</a:t>
            </a:r>
            <a:r>
              <a:rPr lang="en-IN" sz="1800" b="0" i="0" dirty="0">
                <a:solidFill>
                  <a:srgbClr val="000000"/>
                </a:solidFill>
                <a:effectLst/>
                <a:latin typeface="Calibri" panose="020F0502020204030204" pitchFamily="34" charset="0"/>
              </a:rPr>
              <a:t>xplain classes, objects, functions in an IDE</a:t>
            </a:r>
            <a:endParaRPr lang="en-US" altLang="en-US" sz="1200" b="0" dirty="0">
              <a:solidFill>
                <a:srgbClr val="0000A8"/>
              </a:solidFill>
              <a:latin typeface="+mn-lt"/>
            </a:endParaRPr>
          </a:p>
        </p:txBody>
      </p:sp>
    </p:spTree>
    <p:extLst>
      <p:ext uri="{BB962C8B-B14F-4D97-AF65-F5344CB8AC3E}">
        <p14:creationId xmlns:p14="http://schemas.microsoft.com/office/powerpoint/2010/main" val="42763176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dirty="0"/>
              <a:t>Inheritance allows us to define a class that inherits all the methods and properties from another class.</a:t>
            </a:r>
          </a:p>
          <a:p>
            <a:pPr marL="0" indent="0">
              <a:buNone/>
            </a:pPr>
            <a:endParaRPr lang="en-US" dirty="0"/>
          </a:p>
          <a:p>
            <a:pPr marL="0" indent="0">
              <a:buNone/>
            </a:pPr>
            <a:r>
              <a:rPr lang="en-US" b="1" dirty="0"/>
              <a:t>Parent class</a:t>
            </a:r>
            <a:r>
              <a:rPr lang="en-US" dirty="0"/>
              <a:t> is the class being inherited from, also called base class.</a:t>
            </a:r>
          </a:p>
          <a:p>
            <a:pPr marL="0" indent="0">
              <a:buNone/>
            </a:pPr>
            <a:endParaRPr lang="en-US" dirty="0"/>
          </a:p>
          <a:p>
            <a:pPr marL="0" indent="0">
              <a:buNone/>
            </a:pPr>
            <a:r>
              <a:rPr lang="en-US" b="1" dirty="0"/>
              <a:t>Child class</a:t>
            </a:r>
            <a:r>
              <a:rPr lang="en-US" dirty="0"/>
              <a:t> is the class that inherits from another class, also called derived class.</a:t>
            </a:r>
          </a:p>
          <a:p>
            <a:pPr marL="0" indent="0">
              <a:buNone/>
            </a:pPr>
            <a:endParaRPr lang="en-US" dirty="0"/>
          </a:p>
          <a:p>
            <a:pPr>
              <a:buNone/>
            </a:pPr>
            <a:endParaRPr lang="en-US" dirty="0">
              <a:latin typeface="Calibri"/>
              <a:cs typeface="Calibri"/>
            </a:endParaRPr>
          </a:p>
        </p:txBody>
      </p:sp>
    </p:spTree>
    <p:extLst>
      <p:ext uri="{BB962C8B-B14F-4D97-AF65-F5344CB8AC3E}">
        <p14:creationId xmlns:p14="http://schemas.microsoft.com/office/powerpoint/2010/main" val="29533036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a:buNone/>
            </a:pPr>
            <a:r>
              <a:rPr lang="en-US" dirty="0">
                <a:latin typeface="Arial" panose="020B0604020202020204" pitchFamily="34" charset="0"/>
                <a:cs typeface="Arial" panose="020B0604020202020204" pitchFamily="34" charset="0"/>
              </a:rPr>
              <a:t>The word "polymorphism" means "many forms", and in programming it refers to methods/functions/operators with the same name that can be executed on many objects or classes.</a:t>
            </a:r>
          </a:p>
        </p:txBody>
      </p:sp>
    </p:spTree>
    <p:extLst>
      <p:ext uri="{BB962C8B-B14F-4D97-AF65-F5344CB8AC3E}">
        <p14:creationId xmlns:p14="http://schemas.microsoft.com/office/powerpoint/2010/main" val="621004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100"/>
              <a:buNone/>
            </a:pPr>
            <a:r>
              <a:rPr lang="en-US" sz="1100" b="1" dirty="0">
                <a:solidFill>
                  <a:srgbClr val="002060"/>
                </a:solidFill>
                <a:latin typeface="Arial"/>
                <a:cs typeface="Arial"/>
              </a:rPr>
              <a:t>Learning Objectives</a:t>
            </a:r>
          </a:p>
          <a:p>
            <a:pPr marL="0" lvl="0" indent="0" algn="l" rtl="0">
              <a:lnSpc>
                <a:spcPct val="100000"/>
              </a:lnSpc>
              <a:spcBef>
                <a:spcPts val="0"/>
              </a:spcBef>
              <a:spcAft>
                <a:spcPts val="0"/>
              </a:spcAft>
              <a:buSzPts val="1100"/>
              <a:buNone/>
            </a:pPr>
            <a:endParaRPr lang="en-IN" sz="1100" dirty="0"/>
          </a:p>
          <a:p>
            <a:pPr marL="0" lvl="0" indent="0" algn="l" rtl="0">
              <a:lnSpc>
                <a:spcPct val="100000"/>
              </a:lnSpc>
              <a:spcBef>
                <a:spcPts val="0"/>
              </a:spcBef>
              <a:spcAft>
                <a:spcPts val="0"/>
              </a:spcAft>
              <a:buSzPts val="1100"/>
              <a:buNone/>
            </a:pPr>
            <a:r>
              <a:rPr lang="en-IN" sz="1100" dirty="0"/>
              <a:t>So here are the learning objective of this session:</a:t>
            </a:r>
          </a:p>
          <a:p>
            <a:pPr marL="0" lvl="0" indent="0" algn="l" rtl="0">
              <a:lnSpc>
                <a:spcPct val="100000"/>
              </a:lnSpc>
              <a:spcBef>
                <a:spcPts val="0"/>
              </a:spcBef>
              <a:spcAft>
                <a:spcPts val="0"/>
              </a:spcAft>
              <a:buSzPts val="1100"/>
              <a:buNone/>
            </a:pPr>
            <a:endParaRPr lang="en-IN" sz="1100" dirty="0"/>
          </a:p>
          <a:p>
            <a:pPr marL="173736" lvl="0" indent="-173736" algn="l" rtl="0">
              <a:lnSpc>
                <a:spcPct val="100000"/>
              </a:lnSpc>
              <a:spcBef>
                <a:spcPts val="0"/>
              </a:spcBef>
              <a:spcAft>
                <a:spcPts val="0"/>
              </a:spcAft>
              <a:buSzPts val="1100"/>
              <a:buFont typeface="Arial" panose="020B0604020202020204" pitchFamily="34" charset="0"/>
              <a:buChar char="•"/>
            </a:pPr>
            <a:r>
              <a:rPr lang="en-IN" sz="1100" dirty="0"/>
              <a:t>will understand the basics of Python programming advantage of Python programming.</a:t>
            </a:r>
          </a:p>
          <a:p>
            <a:pPr marL="173736" lvl="0" indent="-173736" algn="l" rtl="0">
              <a:lnSpc>
                <a:spcPct val="100000"/>
              </a:lnSpc>
              <a:spcBef>
                <a:spcPts val="0"/>
              </a:spcBef>
              <a:spcAft>
                <a:spcPts val="0"/>
              </a:spcAft>
              <a:buSzPts val="1100"/>
              <a:buFont typeface="Arial" panose="020B0604020202020204" pitchFamily="34" charset="0"/>
              <a:buChar char="•"/>
            </a:pPr>
            <a:r>
              <a:rPr lang="en-IN" sz="1100" dirty="0"/>
              <a:t>We will write the first Python program and understand how to execute that.</a:t>
            </a:r>
          </a:p>
          <a:p>
            <a:pPr marL="173736" lvl="0" indent="-173736" algn="l" rtl="0">
              <a:lnSpc>
                <a:spcPct val="100000"/>
              </a:lnSpc>
              <a:spcBef>
                <a:spcPts val="0"/>
              </a:spcBef>
              <a:spcAft>
                <a:spcPts val="0"/>
              </a:spcAft>
              <a:buSzPts val="1100"/>
              <a:buFont typeface="Arial" panose="020B0604020202020204" pitchFamily="34" charset="0"/>
              <a:buChar char="•"/>
            </a:pPr>
            <a:r>
              <a:rPr lang="en-IN" sz="1100" dirty="0"/>
              <a:t>Will understand the basic operation like variables, strings functions loops control statement ne available data structures.</a:t>
            </a:r>
          </a:p>
          <a:p>
            <a:pPr marL="173736" indent="-173736">
              <a:spcBef>
                <a:spcPts val="600"/>
              </a:spcBef>
              <a:buFont typeface="Arial" panose="020B0604020202020204" pitchFamily="34" charset="0"/>
              <a:buChar char="•"/>
            </a:pPr>
            <a:r>
              <a:rPr lang="en-IN" sz="1100" dirty="0"/>
              <a:t>We will also learn how we can handles file in Python and </a:t>
            </a:r>
            <a:r>
              <a:rPr lang="en-US" sz="1100" dirty="0"/>
              <a:t>Database connectivity</a:t>
            </a:r>
            <a:r>
              <a:rPr lang="en-IN" sz="1100" dirty="0"/>
              <a:t>.</a:t>
            </a:r>
          </a:p>
        </p:txBody>
      </p:sp>
      <p:sp>
        <p:nvSpPr>
          <p:cNvPr id="4" name="Slide Number Placeholder 3"/>
          <p:cNvSpPr>
            <a:spLocks noGrp="1"/>
          </p:cNvSpPr>
          <p:nvPr>
            <p:ph type="sldNum" sz="quarter" idx="10"/>
          </p:nvPr>
        </p:nvSpPr>
        <p:spPr/>
        <p:txBody>
          <a:bodyPr/>
          <a:lstStyle/>
          <a:p>
            <a:fld id="{0AFA3702-3841-46FF-8EB6-504F7524F6D7}" type="slidenum">
              <a:rPr lang="en-IN" smtClean="0"/>
              <a:t>3</a:t>
            </a:fld>
            <a:endParaRPr lang="en-IN"/>
          </a:p>
        </p:txBody>
      </p:sp>
    </p:spTree>
    <p:extLst>
      <p:ext uri="{BB962C8B-B14F-4D97-AF65-F5344CB8AC3E}">
        <p14:creationId xmlns:p14="http://schemas.microsoft.com/office/powerpoint/2010/main" val="7198187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algn="l">
              <a:buNone/>
            </a:pPr>
            <a:r>
              <a:rPr lang="en-US" dirty="0"/>
              <a:t>Encapsulation is a mechanism of wrapping the data (variables) and code acting on the data (methods) together as a single unit. In encapsulation, the variables of a class will be hidden from other classes, and can be accessed only through the methods of their current class.</a:t>
            </a:r>
          </a:p>
        </p:txBody>
      </p:sp>
    </p:spTree>
    <p:extLst>
      <p:ext uri="{BB962C8B-B14F-4D97-AF65-F5344CB8AC3E}">
        <p14:creationId xmlns:p14="http://schemas.microsoft.com/office/powerpoint/2010/main" val="32957290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l">
              <a:buNone/>
            </a:pPr>
            <a:r>
              <a:rPr lang="en-US" dirty="0">
                <a:latin typeface="Arial" panose="020B0604020202020204" pitchFamily="34" charset="0"/>
                <a:cs typeface="Arial" panose="020B0604020202020204" pitchFamily="34" charset="0"/>
              </a:rPr>
              <a:t>Data abstraction and encapsulation both are often used as synonyms. Both are nearly synonyms because data abstraction is achieved through encapsulation.</a:t>
            </a:r>
          </a:p>
          <a:p>
            <a:pPr marL="0" indent="0" algn="l">
              <a:buNone/>
            </a:pPr>
            <a:r>
              <a:rPr lang="en-US" dirty="0">
                <a:latin typeface="Arial" panose="020B0604020202020204" pitchFamily="34" charset="0"/>
                <a:cs typeface="Arial" panose="020B0604020202020204" pitchFamily="34" charset="0"/>
              </a:rPr>
              <a:t>Abstraction is used to hide internal details and show only functionalities. Abstracting something means to give names to things so that the name captures the core of what a function or a whole program does.</a:t>
            </a:r>
          </a:p>
        </p:txBody>
      </p:sp>
    </p:spTree>
    <p:extLst>
      <p:ext uri="{BB962C8B-B14F-4D97-AF65-F5344CB8AC3E}">
        <p14:creationId xmlns:p14="http://schemas.microsoft.com/office/powerpoint/2010/main" val="41818687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SzPts val="2800"/>
              <a:buFont typeface="Arial" panose="020B0604020202020204" pitchFamily="34" charset="0"/>
              <a:buNone/>
            </a:pPr>
            <a:r>
              <a:rPr lang="en-US" altLang="en-US" sz="1100" b="0" dirty="0">
                <a:solidFill>
                  <a:srgbClr val="0000A8"/>
                </a:solidFill>
                <a:latin typeface="Arial" panose="020B0604020202020204" pitchFamily="34" charset="0"/>
                <a:cs typeface="Arial" panose="020B0604020202020204" pitchFamily="34" charset="0"/>
              </a:rPr>
              <a:t>Trainer will show how to implement </a:t>
            </a:r>
            <a:r>
              <a:rPr lang="en-IN" sz="1100" b="0" i="0" dirty="0">
                <a:solidFill>
                  <a:srgbClr val="000000"/>
                </a:solidFill>
                <a:effectLst/>
                <a:latin typeface="Arial" panose="020B0604020202020204" pitchFamily="34" charset="0"/>
                <a:cs typeface="Arial" panose="020B0604020202020204" pitchFamily="34" charset="0"/>
              </a:rPr>
              <a:t>Inheritance, polymorphism, abstraction, encapsulation.</a:t>
            </a:r>
            <a:endParaRPr lang="en-US" altLang="en-US" sz="1100" b="0" dirty="0">
              <a:solidFill>
                <a:srgbClr val="0000A8"/>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52807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None/>
            </a:pPr>
            <a:r>
              <a:rPr lang="en-US" b="0" dirty="0"/>
              <a:t>Integration of Database Technologies with Python</a:t>
            </a:r>
          </a:p>
          <a:p>
            <a:pPr algn="l">
              <a:buNone/>
            </a:pPr>
            <a:endParaRPr lang="en-US" b="0" dirty="0"/>
          </a:p>
          <a:p>
            <a:pPr algn="l">
              <a:buNone/>
            </a:pPr>
            <a:r>
              <a:rPr lang="en-US" b="0" dirty="0"/>
              <a:t>Now let's understand how to connect a python program to database</a:t>
            </a:r>
          </a:p>
          <a:p>
            <a:pPr algn="l">
              <a:buNone/>
            </a:pPr>
            <a:endParaRPr lang="en-US" b="0" dirty="0">
              <a:latin typeface="Calibri"/>
              <a:cs typeface="Calibri"/>
            </a:endParaRPr>
          </a:p>
        </p:txBody>
      </p:sp>
    </p:spTree>
    <p:extLst>
      <p:ext uri="{BB962C8B-B14F-4D97-AF65-F5344CB8AC3E}">
        <p14:creationId xmlns:p14="http://schemas.microsoft.com/office/powerpoint/2010/main" val="5777634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cs typeface="Calibri"/>
              </a:rPr>
              <a:t>A database is basically a collection of structured data in such a way that it can easily be retrieved, managed and accessed in various ways. It is very simple to connect Python with the database. Python connects with the database when a connection request is sent to MySQL connector Python, gets accepted from the database and cursor is executed with result data. There are many ways we can connect to MySQL other than </a:t>
            </a:r>
            <a:r>
              <a:rPr lang="en-IN" dirty="0">
                <a:cs typeface="Calibri"/>
              </a:rPr>
              <a:t>MySQL Connector Python, such as </a:t>
            </a:r>
            <a:r>
              <a:rPr lang="en-IN" dirty="0" err="1"/>
              <a:t>PyMySQL</a:t>
            </a:r>
            <a:r>
              <a:rPr lang="en-IN" dirty="0"/>
              <a:t>, </a:t>
            </a:r>
            <a:r>
              <a:rPr lang="en-IN" dirty="0" err="1"/>
              <a:t>MySQLDB</a:t>
            </a:r>
            <a:r>
              <a:rPr lang="en-IN" dirty="0"/>
              <a:t>, </a:t>
            </a:r>
            <a:r>
              <a:rPr lang="en-IN" dirty="0" err="1"/>
              <a:t>MySqlClient</a:t>
            </a:r>
            <a:r>
              <a:rPr lang="en-IN" dirty="0"/>
              <a:t>, and </a:t>
            </a:r>
            <a:r>
              <a:rPr lang="en-IN" dirty="0" err="1"/>
              <a:t>OurSQL</a:t>
            </a:r>
            <a:r>
              <a:rPr lang="en-IN" dirty="0"/>
              <a:t> </a:t>
            </a:r>
            <a:endParaRPr lang="en-US" dirty="0">
              <a:cs typeface="Calibri"/>
            </a:endParaRPr>
          </a:p>
        </p:txBody>
      </p:sp>
      <p:sp>
        <p:nvSpPr>
          <p:cNvPr id="4" name="Slide Number Placeholder 3"/>
          <p:cNvSpPr>
            <a:spLocks noGrp="1"/>
          </p:cNvSpPr>
          <p:nvPr>
            <p:ph type="sldNum" sz="quarter" idx="5"/>
          </p:nvPr>
        </p:nvSpPr>
        <p:spPr/>
        <p:txBody>
          <a:bodyPr/>
          <a:lstStyle/>
          <a:p>
            <a:fld id="{49F81FBC-8012-43C6-B620-CF3CD42430A2}" type="slidenum">
              <a:t>34</a:t>
            </a:fld>
            <a:endParaRPr lang="en-US"/>
          </a:p>
        </p:txBody>
      </p:sp>
    </p:spTree>
    <p:extLst>
      <p:ext uri="{BB962C8B-B14F-4D97-AF65-F5344CB8AC3E}">
        <p14:creationId xmlns:p14="http://schemas.microsoft.com/office/powerpoint/2010/main" val="37990902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lnSpc>
                <a:spcPct val="90000"/>
              </a:lnSpc>
              <a:spcBef>
                <a:spcPct val="0"/>
              </a:spcBef>
              <a:buNone/>
            </a:pPr>
            <a:r>
              <a:rPr lang="en-IN" dirty="0"/>
              <a:t>Python supports relational database systems. We can connect to relational databases for analysing data using the pandas library as well as another additional library for implementing database connectivity. It is very easy to migrate and port database application interfaces (compatible database APIs). Python also supports Data Definition Language (DDL), Data Manipulation Language (DML) and Data Query Statements. DDL is used to define data structures. The SQL commands that deals with the manipulation of data present in the database belong to DML. DQL statements are used for performing queries on the data within schema objects.</a:t>
            </a:r>
            <a:endParaRPr lang="en-US" dirty="0">
              <a:cs typeface="Calibri"/>
            </a:endParaRPr>
          </a:p>
        </p:txBody>
      </p:sp>
      <p:sp>
        <p:nvSpPr>
          <p:cNvPr id="4" name="Slide Number Placeholder 3"/>
          <p:cNvSpPr>
            <a:spLocks noGrp="1"/>
          </p:cNvSpPr>
          <p:nvPr>
            <p:ph type="sldNum" sz="quarter" idx="5"/>
          </p:nvPr>
        </p:nvSpPr>
        <p:spPr/>
        <p:txBody>
          <a:bodyPr/>
          <a:lstStyle/>
          <a:p>
            <a:fld id="{49F81FBC-8012-43C6-B620-CF3CD42430A2}" type="slidenum">
              <a:rPr lang="en-GB"/>
              <a:t>35</a:t>
            </a:fld>
            <a:endParaRPr lang="en-GB"/>
          </a:p>
        </p:txBody>
      </p:sp>
    </p:spTree>
    <p:extLst>
      <p:ext uri="{BB962C8B-B14F-4D97-AF65-F5344CB8AC3E}">
        <p14:creationId xmlns:p14="http://schemas.microsoft.com/office/powerpoint/2010/main" val="35738629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514350" indent="-514350">
              <a:buAutoNum type="arabicPeriod"/>
            </a:pPr>
            <a:r>
              <a:rPr lang="en-IN" dirty="0"/>
              <a:t>Install Python 3.8 or higher from </a:t>
            </a:r>
            <a:r>
              <a:rPr lang="en-IN" dirty="0">
                <a:hlinkClick r:id="rId3"/>
              </a:rPr>
              <a:t>here</a:t>
            </a:r>
            <a:r>
              <a:rPr lang="en-IN" dirty="0"/>
              <a:t>.</a:t>
            </a:r>
            <a:endParaRPr lang="en-US" dirty="0"/>
          </a:p>
          <a:p>
            <a:pPr marL="514350" indent="-514350">
              <a:buAutoNum type="arabicPeriod"/>
            </a:pPr>
            <a:r>
              <a:rPr lang="en-IN" dirty="0"/>
              <a:t>Install MySQL server from </a:t>
            </a:r>
            <a:r>
              <a:rPr lang="en-IN" dirty="0">
                <a:hlinkClick r:id="rId4"/>
              </a:rPr>
              <a:t>here</a:t>
            </a:r>
            <a:r>
              <a:rPr lang="en-IN" dirty="0"/>
              <a:t> </a:t>
            </a:r>
            <a:endParaRPr lang="en-US" dirty="0"/>
          </a:p>
          <a:p>
            <a:pPr marL="514350" indent="-514350">
              <a:buAutoNum type="arabicPeriod"/>
            </a:pPr>
            <a:r>
              <a:rPr lang="en-IN" dirty="0"/>
              <a:t>Install MySQL connector from </a:t>
            </a:r>
            <a:r>
              <a:rPr lang="en-IN" dirty="0">
                <a:hlinkClick r:id="rId5"/>
              </a:rPr>
              <a:t>here.</a:t>
            </a:r>
            <a:endParaRPr lang="en-IN" dirty="0"/>
          </a:p>
          <a:p>
            <a:pPr marL="514350" indent="-514350">
              <a:buAutoNum type="arabicPeriod"/>
            </a:pPr>
            <a:r>
              <a:rPr lang="en-IN" dirty="0"/>
              <a:t>Run command import </a:t>
            </a:r>
            <a:r>
              <a:rPr lang="en-IN" dirty="0" err="1"/>
              <a:t>mysql.connector</a:t>
            </a:r>
            <a:r>
              <a:rPr lang="en-IN" dirty="0"/>
              <a:t> in python editor. </a:t>
            </a:r>
            <a:endParaRPr lang="en-US" dirty="0"/>
          </a:p>
          <a:p>
            <a:pPr marL="514350" indent="-514350">
              <a:buAutoNum type="arabicPeriod"/>
            </a:pPr>
            <a:r>
              <a:rPr lang="en-IN" dirty="0"/>
              <a:t>Connect to the database using connect() method.</a:t>
            </a:r>
            <a:endParaRPr lang="en-US" dirty="0"/>
          </a:p>
          <a:p>
            <a:pPr marL="514350" indent="-514350">
              <a:buAutoNum type="arabicPeriod"/>
            </a:pPr>
            <a:r>
              <a:rPr lang="en-IN" dirty="0"/>
              <a:t>Create an object for your database.  </a:t>
            </a:r>
            <a:endParaRPr lang="en-US" dirty="0"/>
          </a:p>
          <a:p>
            <a:pPr marL="514350" indent="-514350">
              <a:buAutoNum type="arabicPeriod"/>
            </a:pPr>
            <a:r>
              <a:rPr lang="en-IN" dirty="0"/>
              <a:t>Execute the SQL query.  </a:t>
            </a:r>
            <a:endParaRPr lang="en-US" dirty="0"/>
          </a:p>
          <a:p>
            <a:pPr marL="514350" indent="-514350">
              <a:buAutoNum type="arabicPeriod"/>
            </a:pPr>
            <a:r>
              <a:rPr lang="en-IN" dirty="0"/>
              <a:t>Fetch records from the result.  </a:t>
            </a:r>
            <a:endParaRPr lang="en-US" dirty="0"/>
          </a:p>
          <a:p>
            <a:pPr marL="514350" indent="-514350">
              <a:buAutoNum type="arabicPeriod"/>
            </a:pPr>
            <a:r>
              <a:rPr lang="en-IN" dirty="0"/>
              <a:t>Informing the Database if you make any changes in the table.</a:t>
            </a:r>
            <a:endParaRPr lang="en-US" dirty="0"/>
          </a:p>
          <a:p>
            <a:pPr marL="514350" indent="-514350">
              <a:buAutoNum type="arabicPeriod"/>
            </a:pPr>
            <a:endParaRPr lang="en-IN" dirty="0"/>
          </a:p>
          <a:p>
            <a:endParaRPr lang="en-US" dirty="0">
              <a:ea typeface="Calibri"/>
              <a:cs typeface="Calibri"/>
            </a:endParaRPr>
          </a:p>
        </p:txBody>
      </p:sp>
      <p:sp>
        <p:nvSpPr>
          <p:cNvPr id="4" name="Slide Number Placeholder 3"/>
          <p:cNvSpPr>
            <a:spLocks noGrp="1"/>
          </p:cNvSpPr>
          <p:nvPr>
            <p:ph type="sldNum" sz="quarter" idx="5"/>
          </p:nvPr>
        </p:nvSpPr>
        <p:spPr/>
        <p:txBody>
          <a:bodyPr/>
          <a:lstStyle/>
          <a:p>
            <a:fld id="{49F81FBC-8012-43C6-B620-CF3CD42430A2}" type="slidenum">
              <a:t>36</a:t>
            </a:fld>
            <a:endParaRPr lang="en-US"/>
          </a:p>
        </p:txBody>
      </p:sp>
    </p:spTree>
    <p:extLst>
      <p:ext uri="{BB962C8B-B14F-4D97-AF65-F5344CB8AC3E}">
        <p14:creationId xmlns:p14="http://schemas.microsoft.com/office/powerpoint/2010/main" val="285323913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buFont typeface="Arial" panose="020B0604020202020204" pitchFamily="34" charset="0"/>
              <a:buChar char="•"/>
            </a:pPr>
            <a:r>
              <a:rPr lang="en-US" dirty="0"/>
              <a:t>Python code shows how to connect to an  existing database by using </a:t>
            </a:r>
            <a:r>
              <a:rPr lang="en-US" b="1" dirty="0"/>
              <a:t>connect() method. </a:t>
            </a:r>
            <a:endParaRPr lang="en-US" dirty="0"/>
          </a:p>
          <a:p>
            <a:pPr marL="457200" indent="-298450">
              <a:buFont typeface="Arial" panose="020B0604020202020204" pitchFamily="34" charset="0"/>
              <a:buChar char="•"/>
            </a:pPr>
            <a:r>
              <a:rPr lang="en-US" dirty="0"/>
              <a:t>Here we takes 4 Parameters: </a:t>
            </a:r>
            <a:endParaRPr lang="en-US" dirty="0">
              <a:ea typeface="Calibri"/>
              <a:cs typeface="Calibri"/>
            </a:endParaRPr>
          </a:p>
          <a:p>
            <a:pPr marL="338328" indent="0">
              <a:buFont typeface="Arial" panose="020B0604020202020204" pitchFamily="34" charset="0"/>
              <a:buNone/>
            </a:pPr>
            <a:r>
              <a:rPr lang="en-US" dirty="0"/>
              <a:t>   1. host name : localhost </a:t>
            </a:r>
            <a:endParaRPr lang="en-US" dirty="0">
              <a:ea typeface="Calibri"/>
              <a:cs typeface="Calibri"/>
            </a:endParaRPr>
          </a:p>
          <a:p>
            <a:pPr marL="338328" indent="0">
              <a:buFont typeface="Arial" panose="020B0604020202020204" pitchFamily="34" charset="0"/>
              <a:buNone/>
            </a:pPr>
            <a:r>
              <a:rPr lang="en-US" dirty="0"/>
              <a:t>   2.   user name : your </a:t>
            </a:r>
            <a:r>
              <a:rPr lang="en-US" dirty="0" err="1"/>
              <a:t>mysql</a:t>
            </a:r>
            <a:r>
              <a:rPr lang="en-US" dirty="0"/>
              <a:t> username (default : "root")</a:t>
            </a:r>
            <a:endParaRPr lang="en-US" dirty="0">
              <a:ea typeface="Calibri"/>
              <a:cs typeface="Calibri"/>
            </a:endParaRPr>
          </a:p>
          <a:p>
            <a:pPr marL="338328" indent="0">
              <a:buFont typeface="Arial" panose="020B0604020202020204" pitchFamily="34" charset="0"/>
              <a:buNone/>
            </a:pPr>
            <a:r>
              <a:rPr lang="en-US" dirty="0">
                <a:ea typeface="Calibri"/>
                <a:cs typeface="Calibri"/>
              </a:rPr>
              <a:t>   3. password </a:t>
            </a:r>
          </a:p>
          <a:p>
            <a:pPr marL="338328" indent="0">
              <a:buFont typeface="Arial" panose="020B0604020202020204" pitchFamily="34" charset="0"/>
              <a:buNone/>
            </a:pPr>
            <a:endParaRPr lang="en-US" dirty="0"/>
          </a:p>
          <a:p>
            <a:pPr marL="158750" indent="0">
              <a:buFont typeface="Arial" panose="020B0604020202020204" pitchFamily="34" charset="0"/>
              <a:buNone/>
            </a:pPr>
            <a:r>
              <a:rPr lang="en-US" dirty="0">
                <a:ea typeface="Calibri"/>
                <a:cs typeface="Calibri"/>
              </a:rPr>
              <a:t>Now, here 4th parameter is database name, </a:t>
            </a:r>
          </a:p>
          <a:p>
            <a:pPr marL="457200" indent="-298450">
              <a:buFont typeface="Arial" panose="020B0604020202020204" pitchFamily="34" charset="0"/>
              <a:buChar char="•"/>
            </a:pPr>
            <a:r>
              <a:rPr lang="en-US" dirty="0">
                <a:ea typeface="Calibri"/>
                <a:cs typeface="Calibri"/>
              </a:rPr>
              <a:t>4. database name </a:t>
            </a:r>
            <a:endParaRPr lang="en-US" dirty="0"/>
          </a:p>
          <a:p>
            <a:pPr marL="457200" indent="-298450">
              <a:buFont typeface="Arial" panose="020B0604020202020204" pitchFamily="34" charset="0"/>
              <a:buChar char="•"/>
            </a:pPr>
            <a:endParaRPr lang="en-US" dirty="0"/>
          </a:p>
          <a:p>
            <a:pPr marL="457200" indent="-298450">
              <a:buFont typeface="Arial" panose="020B0604020202020204" pitchFamily="34" charset="0"/>
              <a:buChar char="•"/>
            </a:pPr>
            <a:r>
              <a:rPr lang="en-US" dirty="0"/>
              <a:t>If the database does not exist, database object will be returned.</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49F81FBC-8012-43C6-B620-CF3CD42430A2}" type="slidenum">
              <a:t>37</a:t>
            </a:fld>
            <a:endParaRPr lang="en-US"/>
          </a:p>
        </p:txBody>
      </p:sp>
    </p:spTree>
    <p:extLst>
      <p:ext uri="{BB962C8B-B14F-4D97-AF65-F5344CB8AC3E}">
        <p14:creationId xmlns:p14="http://schemas.microsoft.com/office/powerpoint/2010/main" val="8974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cs typeface="Calibri"/>
              </a:rPr>
              <a:t>We can create a table using python, by first importing the </a:t>
            </a:r>
            <a:r>
              <a:rPr lang="en-US" dirty="0" err="1">
                <a:cs typeface="Calibri"/>
              </a:rPr>
              <a:t>mysql.connector</a:t>
            </a:r>
            <a:r>
              <a:rPr lang="en-US" dirty="0">
                <a:cs typeface="Calibri"/>
              </a:rPr>
              <a:t> package. Using the </a:t>
            </a:r>
            <a:r>
              <a:rPr lang="en-US" dirty="0" err="1">
                <a:cs typeface="Calibri"/>
              </a:rPr>
              <a:t>mysql.connector.connect</a:t>
            </a:r>
            <a:r>
              <a:rPr lang="en-US" dirty="0">
                <a:cs typeface="Calibri"/>
              </a:rPr>
              <a:t>() method, a connection object is created, by passing the parameters to it. A cursor object is next created by invoking the cursor() method on the connection object created before. The execute()method is used to compile all the SQL statements. </a:t>
            </a:r>
            <a:r>
              <a:rPr lang="en-US" dirty="0"/>
              <a:t>The method </a:t>
            </a:r>
            <a:r>
              <a:rPr lang="en-US" dirty="0" err="1"/>
              <a:t>fetchall</a:t>
            </a:r>
            <a:r>
              <a:rPr lang="en-US" dirty="0"/>
              <a:t>() fetches all or all the remaining rows of a query result set and returns a list of tuples. If no more rows are available, it returns an empty list.</a:t>
            </a:r>
            <a:endParaRPr lang="en-US" dirty="0">
              <a:cs typeface="Calibri"/>
            </a:endParaRPr>
          </a:p>
        </p:txBody>
      </p:sp>
      <p:sp>
        <p:nvSpPr>
          <p:cNvPr id="4" name="Slide Number Placeholder 3"/>
          <p:cNvSpPr>
            <a:spLocks noGrp="1"/>
          </p:cNvSpPr>
          <p:nvPr>
            <p:ph type="sldNum" sz="quarter" idx="5"/>
          </p:nvPr>
        </p:nvSpPr>
        <p:spPr/>
        <p:txBody>
          <a:bodyPr/>
          <a:lstStyle/>
          <a:p>
            <a:fld id="{49F81FBC-8012-43C6-B620-CF3CD42430A2}" type="slidenum">
              <a:rPr lang="en-GB"/>
              <a:t>38</a:t>
            </a:fld>
            <a:endParaRPr lang="en-GB"/>
          </a:p>
        </p:txBody>
      </p:sp>
    </p:spTree>
    <p:extLst>
      <p:ext uri="{BB962C8B-B14F-4D97-AF65-F5344CB8AC3E}">
        <p14:creationId xmlns:p14="http://schemas.microsoft.com/office/powerpoint/2010/main" val="88317530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3736" indent="-173736">
              <a:buFont typeface="Arial" panose="020B0604020202020204" pitchFamily="34" charset="0"/>
              <a:buChar char="•"/>
            </a:pPr>
            <a:r>
              <a:rPr lang="en-US" dirty="0"/>
              <a:t>CREATE TABLE is the keyword telling the database system what you want to do. In this case , you want to create a new table. The unique name or identifier for the table follows the CREATE TABLE statement.</a:t>
            </a:r>
          </a:p>
          <a:p>
            <a:pPr marL="457200" indent="-298450">
              <a:buFont typeface="Arial" panose="020B0604020202020204" pitchFamily="34" charset="0"/>
              <a:buChar char="•"/>
            </a:pPr>
            <a:endParaRPr lang="en-US" dirty="0">
              <a:cs typeface="Calibri"/>
            </a:endParaRPr>
          </a:p>
          <a:p>
            <a:pPr marL="158750" indent="0">
              <a:buFont typeface="+mj-lt"/>
              <a:buNone/>
            </a:pPr>
            <a:r>
              <a:rPr lang="en-US" dirty="0">
                <a:cs typeface="Calibri"/>
              </a:rPr>
              <a:t>1. we have database name "</a:t>
            </a:r>
            <a:r>
              <a:rPr lang="en-US" dirty="0" err="1">
                <a:cs typeface="Calibri"/>
              </a:rPr>
              <a:t>abcd</a:t>
            </a:r>
            <a:r>
              <a:rPr lang="en-US" dirty="0">
                <a:cs typeface="Calibri"/>
              </a:rPr>
              <a:t>" </a:t>
            </a:r>
          </a:p>
          <a:p>
            <a:pPr marL="158750" indent="0">
              <a:buFont typeface="+mj-lt"/>
              <a:buNone/>
            </a:pPr>
            <a:r>
              <a:rPr lang="en-US" dirty="0">
                <a:cs typeface="Calibri"/>
              </a:rPr>
              <a:t>2. creating table using CREATE TABLE </a:t>
            </a:r>
          </a:p>
          <a:p>
            <a:pPr marL="158750" indent="0">
              <a:buFont typeface="+mj-lt"/>
              <a:buNone/>
            </a:pPr>
            <a:r>
              <a:rPr lang="en-US" dirty="0">
                <a:cs typeface="Calibri"/>
              </a:rPr>
              <a:t>3. using "execute" </a:t>
            </a:r>
            <a:r>
              <a:rPr lang="en-US" dirty="0"/>
              <a:t>commend to</a:t>
            </a:r>
            <a:r>
              <a:rPr lang="en-US" dirty="0">
                <a:cs typeface="Calibri"/>
              </a:rPr>
              <a:t> execute the query e</a:t>
            </a:r>
          </a:p>
        </p:txBody>
      </p:sp>
      <p:sp>
        <p:nvSpPr>
          <p:cNvPr id="4" name="Slide Number Placeholder 3"/>
          <p:cNvSpPr>
            <a:spLocks noGrp="1"/>
          </p:cNvSpPr>
          <p:nvPr>
            <p:ph type="sldNum" sz="quarter" idx="5"/>
          </p:nvPr>
        </p:nvSpPr>
        <p:spPr/>
        <p:txBody>
          <a:bodyPr/>
          <a:lstStyle/>
          <a:p>
            <a:fld id="{49F81FBC-8012-43C6-B620-CF3CD42430A2}" type="slidenum">
              <a:rPr lang="en-US"/>
              <a:t>39</a:t>
            </a:fld>
            <a:endParaRPr lang="en-US"/>
          </a:p>
        </p:txBody>
      </p:sp>
    </p:spTree>
    <p:extLst>
      <p:ext uri="{BB962C8B-B14F-4D97-AF65-F5344CB8AC3E}">
        <p14:creationId xmlns:p14="http://schemas.microsoft.com/office/powerpoint/2010/main" val="3944133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latin typeface="Arial" panose="020B0604020202020204" pitchFamily="34" charset="0"/>
                <a:cs typeface="Arial" panose="020B0604020202020204" pitchFamily="34" charset="0"/>
              </a:rPr>
              <a:t>Hello friends, let's start this session with a question that why do we need to learn Python? </a:t>
            </a:r>
          </a:p>
          <a:p>
            <a:pPr>
              <a:buNone/>
            </a:pPr>
            <a:endParaRPr lang="en-US" dirty="0">
              <a:latin typeface="Arial" panose="020B0604020202020204" pitchFamily="34" charset="0"/>
              <a:cs typeface="Arial" panose="020B0604020202020204" pitchFamily="34" charset="0"/>
            </a:endParaRPr>
          </a:p>
          <a:p>
            <a:pPr>
              <a:buNone/>
            </a:pPr>
            <a:r>
              <a:rPr lang="en-US" dirty="0">
                <a:latin typeface="Arial" panose="020B0604020202020204" pitchFamily="34" charset="0"/>
                <a:cs typeface="Arial" panose="020B0604020202020204" pitchFamily="34" charset="0"/>
              </a:rPr>
              <a:t>I hope we know that there are many programming languages in the market right, like Python,  Java , JavaScript, and etc. But among these programming languages so we have one programming language that is Python is popular from last 3 to 4 years of time why? </a:t>
            </a:r>
          </a:p>
          <a:p>
            <a:pPr>
              <a:buNone/>
            </a:pPr>
            <a:endParaRPr lang="en-US" dirty="0">
              <a:latin typeface="Arial" panose="020B0604020202020204" pitchFamily="34" charset="0"/>
              <a:cs typeface="Arial" panose="020B0604020202020204" pitchFamily="34" charset="0"/>
            </a:endParaRPr>
          </a:p>
          <a:p>
            <a:pPr>
              <a:buNone/>
            </a:pPr>
            <a:r>
              <a:rPr lang="en-US" dirty="0">
                <a:latin typeface="Arial" panose="020B0604020202020204" pitchFamily="34" charset="0"/>
                <a:cs typeface="Arial" panose="020B0604020202020204" pitchFamily="34" charset="0"/>
              </a:rPr>
              <a:t>yes friends I am expecting answers from you?  </a:t>
            </a:r>
          </a:p>
          <a:p>
            <a:pPr>
              <a:buNone/>
            </a:pPr>
            <a:r>
              <a:rPr lang="en-US" dirty="0">
                <a:latin typeface="Arial" panose="020B0604020202020204" pitchFamily="34" charset="0"/>
                <a:cs typeface="Arial" panose="020B0604020202020204" pitchFamily="34" charset="0"/>
              </a:rPr>
              <a:t>************** </a:t>
            </a:r>
          </a:p>
          <a:p>
            <a:pPr>
              <a:buNone/>
            </a:pPr>
            <a:r>
              <a:rPr lang="en-US" dirty="0">
                <a:latin typeface="Arial" panose="020B0604020202020204" pitchFamily="34" charset="0"/>
                <a:cs typeface="Arial" panose="020B0604020202020204" pitchFamily="34" charset="0"/>
              </a:rPr>
              <a:t>trainer need to ask this question to the students and make them to interact with us. Students will be giving some answers to us depends upon the slide given on the PPT. And we need to provide some examples to the students that where we can use the Python language"</a:t>
            </a:r>
          </a:p>
          <a:p>
            <a:pPr>
              <a:buNone/>
            </a:pPr>
            <a:endParaRPr lang="en-US" dirty="0">
              <a:latin typeface="Arial" panose="020B0604020202020204" pitchFamily="34" charset="0"/>
              <a:cs typeface="Arial" panose="020B0604020202020204" pitchFamily="34" charset="0"/>
            </a:endParaRPr>
          </a:p>
          <a:p>
            <a:pPr>
              <a:buNone/>
            </a:pPr>
            <a:r>
              <a:rPr lang="en-US" dirty="0">
                <a:latin typeface="Arial" panose="020B0604020202020204" pitchFamily="34" charset="0"/>
                <a:cs typeface="Arial" panose="020B0604020202020204" pitchFamily="34" charset="0"/>
              </a:rPr>
              <a:t>" After getting answers from these students"</a:t>
            </a:r>
          </a:p>
          <a:p>
            <a:pPr>
              <a:buNone/>
            </a:pPr>
            <a:r>
              <a:rPr lang="en-US" dirty="0">
                <a:latin typeface="Arial" panose="020B0604020202020204" pitchFamily="34" charset="0"/>
                <a:cs typeface="Arial" panose="020B0604020202020204" pitchFamily="34" charset="0"/>
              </a:rPr>
              <a:t>********************************************</a:t>
            </a:r>
          </a:p>
          <a:p>
            <a:pPr>
              <a:buNone/>
            </a:pPr>
            <a:endParaRPr lang="en-US" dirty="0">
              <a:latin typeface="Arial" panose="020B0604020202020204" pitchFamily="34" charset="0"/>
              <a:cs typeface="Arial" panose="020B0604020202020204" pitchFamily="34" charset="0"/>
            </a:endParaRPr>
          </a:p>
          <a:p>
            <a:pPr>
              <a:buNone/>
            </a:pPr>
            <a:r>
              <a:rPr lang="en-US" dirty="0">
                <a:latin typeface="Arial" panose="020B0604020202020204" pitchFamily="34" charset="0"/>
                <a:cs typeface="Arial" panose="020B0604020202020204" pitchFamily="34" charset="0"/>
              </a:rPr>
              <a:t>Yes friends, exactly most of your answers are correct. Now by looking at the right side of the image in PPT, that we can understand, Python remains most popular programming language. The statistics given by the Google that we can see on the slide. Why because,</a:t>
            </a:r>
          </a:p>
          <a:p>
            <a:pPr>
              <a:buNone/>
            </a:pPr>
            <a:endParaRPr lang="en-US" dirty="0">
              <a:latin typeface="Arial" panose="020B0604020202020204" pitchFamily="34" charset="0"/>
              <a:cs typeface="Arial" panose="020B0604020202020204" pitchFamily="34" charset="0"/>
            </a:endParaRPr>
          </a:p>
          <a:p>
            <a:pPr>
              <a:buNone/>
            </a:pPr>
            <a:r>
              <a:rPr lang="en-US" b="1" dirty="0">
                <a:latin typeface="Arial" panose="020B0604020202020204" pitchFamily="34" charset="0"/>
                <a:cs typeface="Arial" panose="020B0604020202020204" pitchFamily="34" charset="0"/>
              </a:rPr>
              <a:t>We can easily learn:</a:t>
            </a:r>
            <a:r>
              <a:rPr lang="en-US" dirty="0">
                <a:latin typeface="Arial" panose="020B0604020202020204" pitchFamily="34" charset="0"/>
                <a:cs typeface="Arial" panose="020B0604020202020204" pitchFamily="34" charset="0"/>
              </a:rPr>
              <a:t> Python has a clear and readable syntax, which makes it easier for beginners to understand and learn programming concepts, and</a:t>
            </a:r>
          </a:p>
          <a:p>
            <a:pPr>
              <a:buNone/>
            </a:pPr>
            <a:endParaRPr lang="en-US" dirty="0">
              <a:latin typeface="Arial" panose="020B0604020202020204" pitchFamily="34" charset="0"/>
              <a:cs typeface="Arial" panose="020B0604020202020204" pitchFamily="34" charset="0"/>
            </a:endParaRPr>
          </a:p>
          <a:p>
            <a:pPr>
              <a:buNone/>
            </a:pPr>
            <a:r>
              <a:rPr lang="en-US" dirty="0">
                <a:latin typeface="Arial" panose="020B0604020202020204" pitchFamily="34" charset="0"/>
                <a:cs typeface="Arial" panose="020B0604020202020204" pitchFamily="34" charset="0"/>
              </a:rPr>
              <a:t>Python can be used for a variety of purposes, such as web development, data analysis, artificial intelligence, machine learning,  and more. That is if you learn the basic Python programming language then you can make your carrier into any one of these fields.</a:t>
            </a:r>
          </a:p>
          <a:p>
            <a:pPr>
              <a:buNone/>
            </a:pPr>
            <a:endParaRPr lang="en-US" dirty="0">
              <a:latin typeface="Arial" panose="020B0604020202020204" pitchFamily="34" charset="0"/>
              <a:cs typeface="Arial" panose="020B0604020202020204" pitchFamily="34" charset="0"/>
            </a:endParaRPr>
          </a:p>
          <a:p>
            <a:pPr>
              <a:buNone/>
            </a:pPr>
            <a:r>
              <a:rPr lang="en-US" dirty="0">
                <a:latin typeface="Arial" panose="020B0604020202020204" pitchFamily="34" charset="0"/>
                <a:cs typeface="Arial" panose="020B0604020202020204" pitchFamily="34" charset="0"/>
              </a:rPr>
              <a:t>The demand for Python developers is consistently high across various industries. Skills in Python can open up a wide range of job opportunities, from software development to data analysis and beyond.</a:t>
            </a:r>
          </a:p>
          <a:p>
            <a:pPr>
              <a:buNone/>
            </a:pPr>
            <a:endParaRPr lang="en-US" dirty="0">
              <a:latin typeface="Arial" panose="020B0604020202020204" pitchFamily="34" charset="0"/>
              <a:cs typeface="Arial" panose="020B0604020202020204" pitchFamily="34" charset="0"/>
            </a:endParaRPr>
          </a:p>
          <a:p>
            <a:pPr>
              <a:buNone/>
            </a:pPr>
            <a:r>
              <a:rPr lang="en-US" dirty="0">
                <a:latin typeface="Arial" panose="020B0604020202020204" pitchFamily="34" charset="0"/>
                <a:cs typeface="Arial" panose="020B0604020202020204" pitchFamily="34" charset="0"/>
              </a:rPr>
              <a:t>With these words I hope you got a proper motivation to learn about Python programming language. Let's start our journey into the Python.</a:t>
            </a:r>
          </a:p>
          <a:p>
            <a:pPr>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722842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buFont typeface="Arial" panose="020B0604020202020204" pitchFamily="34" charset="0"/>
              <a:buChar char="•"/>
            </a:pPr>
            <a:r>
              <a:rPr lang="en-US" dirty="0"/>
              <a:t>It is possible to write the INSERT INTO statement in two ways:</a:t>
            </a:r>
          </a:p>
          <a:p>
            <a:pPr marL="158750" indent="0">
              <a:buFont typeface="Arial" panose="020B0604020202020204" pitchFamily="34" charset="0"/>
              <a:buNone/>
            </a:pPr>
            <a:endParaRPr lang="en-US" dirty="0">
              <a:cs typeface="Calibri"/>
            </a:endParaRPr>
          </a:p>
          <a:p>
            <a:pPr marL="158750" indent="0">
              <a:buFont typeface="Arial" panose="020B0604020202020204" pitchFamily="34" charset="0"/>
              <a:buNone/>
            </a:pPr>
            <a:r>
              <a:rPr lang="en-US" dirty="0"/>
              <a:t>1. Specify both the column names and the values to be inserted: </a:t>
            </a:r>
          </a:p>
          <a:p>
            <a:pPr marL="158750" indent="0">
              <a:buFont typeface="Arial" panose="020B0604020202020204" pitchFamily="34" charset="0"/>
              <a:buNone/>
            </a:pPr>
            <a:r>
              <a:rPr lang="en-US" dirty="0"/>
              <a:t> </a:t>
            </a:r>
            <a:endParaRPr lang="en-US" dirty="0">
              <a:cs typeface="Calibri"/>
            </a:endParaRPr>
          </a:p>
          <a:p>
            <a:pPr marL="457200" indent="-298450">
              <a:buFont typeface="Arial" panose="020B0604020202020204" pitchFamily="34" charset="0"/>
              <a:buChar char="•"/>
            </a:pPr>
            <a:r>
              <a:rPr lang="en-US" dirty="0"/>
              <a:t>INSERT INTO </a:t>
            </a:r>
            <a:r>
              <a:rPr lang="en-US" dirty="0" err="1"/>
              <a:t>table_name</a:t>
            </a:r>
            <a:r>
              <a:rPr lang="en-US" dirty="0"/>
              <a:t> (column1, column2, column3, ...)</a:t>
            </a:r>
            <a:endParaRPr lang="en-US" dirty="0">
              <a:cs typeface="Calibri"/>
            </a:endParaRPr>
          </a:p>
          <a:p>
            <a:pPr marL="457200" indent="-298450">
              <a:buFont typeface="Arial" panose="020B0604020202020204" pitchFamily="34" charset="0"/>
              <a:buChar char="•"/>
            </a:pPr>
            <a:r>
              <a:rPr lang="en-US" dirty="0"/>
              <a:t>VALUES (value1, value2, value3, ...); </a:t>
            </a:r>
            <a:endParaRPr lang="en-US" dirty="0">
              <a:cs typeface="Calibri"/>
            </a:endParaRPr>
          </a:p>
          <a:p>
            <a:pPr marL="158750" indent="0">
              <a:buFont typeface="Arial" panose="020B0604020202020204" pitchFamily="34" charset="0"/>
              <a:buNone/>
            </a:pPr>
            <a:endParaRPr lang="en-US" dirty="0">
              <a:cs typeface="Calibri"/>
            </a:endParaRPr>
          </a:p>
          <a:p>
            <a:pPr marL="158750" indent="0">
              <a:buFont typeface="Arial" panose="020B0604020202020204" pitchFamily="34" charset="0"/>
              <a:buNone/>
            </a:pPr>
            <a:r>
              <a:rPr lang="en-US" dirty="0"/>
              <a:t>2. If you are adding values for all the columns of the table, you do not need to specify the column names in the SQL query. However, make sure the order of the values is in the same order as the columns in the table. Here, the INSERT INTO syntax would be as follows:</a:t>
            </a:r>
            <a:endParaRPr lang="en-US" dirty="0">
              <a:cs typeface="Calibri"/>
            </a:endParaRPr>
          </a:p>
          <a:p>
            <a:pPr marL="158750" indent="0">
              <a:buFont typeface="Arial" panose="020B0604020202020204" pitchFamily="34" charset="0"/>
              <a:buNone/>
            </a:pPr>
            <a:endParaRPr lang="en-US" dirty="0">
              <a:cs typeface="Calibri"/>
            </a:endParaRPr>
          </a:p>
          <a:p>
            <a:pPr marL="457200" indent="-298450">
              <a:buFont typeface="Arial" panose="020B0604020202020204" pitchFamily="34" charset="0"/>
              <a:buChar char="•"/>
            </a:pPr>
            <a:r>
              <a:rPr lang="en-US" dirty="0"/>
              <a:t>INSERT INTO </a:t>
            </a:r>
            <a:r>
              <a:rPr lang="en-US" dirty="0" err="1"/>
              <a:t>table_name</a:t>
            </a:r>
            <a:endParaRPr lang="en-US" dirty="0" err="1">
              <a:cs typeface="Calibri"/>
            </a:endParaRPr>
          </a:p>
          <a:p>
            <a:pPr marL="457200" indent="-298450">
              <a:buFont typeface="Arial" panose="020B0604020202020204" pitchFamily="34" charset="0"/>
              <a:buChar char="•"/>
            </a:pPr>
            <a:r>
              <a:rPr lang="en-US" dirty="0"/>
              <a:t>VALUES (value1, value2, value3, ...);</a:t>
            </a:r>
          </a:p>
        </p:txBody>
      </p:sp>
      <p:sp>
        <p:nvSpPr>
          <p:cNvPr id="4" name="Slide Number Placeholder 3"/>
          <p:cNvSpPr>
            <a:spLocks noGrp="1"/>
          </p:cNvSpPr>
          <p:nvPr>
            <p:ph type="sldNum" sz="quarter" idx="5"/>
          </p:nvPr>
        </p:nvSpPr>
        <p:spPr/>
        <p:txBody>
          <a:bodyPr/>
          <a:lstStyle/>
          <a:p>
            <a:fld id="{49F81FBC-8012-43C6-B620-CF3CD42430A2}" type="slidenum">
              <a:rPr lang="en-US"/>
              <a:t>40</a:t>
            </a:fld>
            <a:endParaRPr lang="en-US"/>
          </a:p>
        </p:txBody>
      </p:sp>
    </p:spTree>
    <p:extLst>
      <p:ext uri="{BB962C8B-B14F-4D97-AF65-F5344CB8AC3E}">
        <p14:creationId xmlns:p14="http://schemas.microsoft.com/office/powerpoint/2010/main" val="531561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cs typeface="Calibri"/>
              </a:rPr>
              <a:t>This is second way to inserting data, </a:t>
            </a:r>
          </a:p>
          <a:p>
            <a:pPr marL="158750" indent="0">
              <a:buNone/>
            </a:pPr>
            <a:r>
              <a:rPr lang="en-US" dirty="0"/>
              <a:t>  </a:t>
            </a:r>
            <a:endParaRPr lang="en-US" dirty="0">
              <a:cs typeface="Calibri"/>
            </a:endParaRPr>
          </a:p>
          <a:p>
            <a:pPr marL="158750" indent="0">
              <a:buNone/>
            </a:pPr>
            <a:r>
              <a:rPr lang="en-US" dirty="0"/>
              <a:t>2. If you are adding values for all the columns of the table, you do not need to specify the column names in the SQL query. However, make sure the order of the values is in the same order as the columns in the table. Here, the INSERT INTO syntax would be as follows:</a:t>
            </a:r>
            <a:endParaRPr lang="en-US" dirty="0">
              <a:cs typeface="Calibri"/>
            </a:endParaRPr>
          </a:p>
          <a:p>
            <a:pPr marL="158750" indent="0">
              <a:buNone/>
            </a:pPr>
            <a:r>
              <a:rPr lang="en-US" dirty="0"/>
              <a:t> </a:t>
            </a:r>
            <a:endParaRPr lang="en-US" dirty="0">
              <a:cs typeface="Calibri"/>
            </a:endParaRPr>
          </a:p>
          <a:p>
            <a:pPr marL="158750" indent="0">
              <a:buNone/>
            </a:pPr>
            <a:r>
              <a:rPr lang="en-US" dirty="0"/>
              <a:t>INSERT INTO </a:t>
            </a:r>
            <a:r>
              <a:rPr lang="en-US" dirty="0" err="1"/>
              <a:t>table_name</a:t>
            </a:r>
            <a:endParaRPr lang="en-US" dirty="0" err="1">
              <a:cs typeface="Calibri"/>
            </a:endParaRPr>
          </a:p>
          <a:p>
            <a:pPr marL="158750" indent="0">
              <a:buNone/>
            </a:pPr>
            <a:r>
              <a:rPr lang="en-US" dirty="0"/>
              <a:t>VALUES (value1, value2, value3, ...); </a:t>
            </a:r>
            <a:endParaRPr lang="en-US" dirty="0">
              <a:cs typeface="Calibri"/>
            </a:endParaRPr>
          </a:p>
          <a:p>
            <a:pPr marL="158750" indent="0">
              <a:buNone/>
            </a:pPr>
            <a:endParaRPr lang="en-US" dirty="0">
              <a:cs typeface="Calibri"/>
            </a:endParaRPr>
          </a:p>
          <a:p>
            <a:pPr marL="158750" indent="0">
              <a:buNone/>
            </a:pPr>
            <a:r>
              <a:rPr lang="en-US" dirty="0"/>
              <a:t>You may not need to specify the column(s) name in the SQL query if you are adding values for all the columns of the table. But make sure the order of the values is in the same order as the columns in the table. </a:t>
            </a:r>
            <a:endParaRPr lang="en-US" dirty="0">
              <a:cs typeface="Calibri"/>
            </a:endParaRPr>
          </a:p>
        </p:txBody>
      </p:sp>
      <p:sp>
        <p:nvSpPr>
          <p:cNvPr id="4" name="Slide Number Placeholder 3"/>
          <p:cNvSpPr>
            <a:spLocks noGrp="1"/>
          </p:cNvSpPr>
          <p:nvPr>
            <p:ph type="sldNum" sz="quarter" idx="5"/>
          </p:nvPr>
        </p:nvSpPr>
        <p:spPr/>
        <p:txBody>
          <a:bodyPr/>
          <a:lstStyle/>
          <a:p>
            <a:fld id="{49F81FBC-8012-43C6-B620-CF3CD42430A2}" type="slidenum">
              <a:rPr lang="en-US"/>
              <a:t>41</a:t>
            </a:fld>
            <a:endParaRPr lang="en-US"/>
          </a:p>
        </p:txBody>
      </p:sp>
    </p:spTree>
    <p:extLst>
      <p:ext uri="{BB962C8B-B14F-4D97-AF65-F5344CB8AC3E}">
        <p14:creationId xmlns:p14="http://schemas.microsoft.com/office/powerpoint/2010/main" val="21917726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buFont typeface="Arial" panose="020B0604020202020204" pitchFamily="34" charset="0"/>
              <a:buChar char="•"/>
            </a:pPr>
            <a:r>
              <a:rPr lang="en-US" dirty="0"/>
              <a:t>The SELECT statement is used to select data from a database.</a:t>
            </a:r>
          </a:p>
          <a:p>
            <a:pPr marL="457200" indent="-298450">
              <a:buFont typeface="Arial" panose="020B0604020202020204" pitchFamily="34" charset="0"/>
              <a:buChar char="•"/>
            </a:pPr>
            <a:r>
              <a:rPr lang="en-US" dirty="0"/>
              <a:t>The data returned is stored in a result table, called the result-set.</a:t>
            </a:r>
            <a:endParaRPr lang="en-US" dirty="0">
              <a:cs typeface="Calibri"/>
            </a:endParaRPr>
          </a:p>
          <a:p>
            <a:pPr marL="457200" indent="-298450">
              <a:buFont typeface="Arial" panose="020B0604020202020204" pitchFamily="34" charset="0"/>
              <a:buChar char="•"/>
            </a:pPr>
            <a:endParaRPr lang="en-US" dirty="0">
              <a:cs typeface="Calibri"/>
            </a:endParaRPr>
          </a:p>
          <a:p>
            <a:pPr marL="457200" indent="-298450">
              <a:buFont typeface="Arial" panose="020B0604020202020204" pitchFamily="34" charset="0"/>
              <a:buChar char="•"/>
            </a:pPr>
            <a:r>
              <a:rPr lang="en-US" dirty="0"/>
              <a:t>SELECT Syntax</a:t>
            </a:r>
            <a:endParaRPr lang="en-US" dirty="0">
              <a:cs typeface="Calibri"/>
            </a:endParaRPr>
          </a:p>
          <a:p>
            <a:pPr marL="158750" indent="0">
              <a:buFont typeface="Arial" panose="020B0604020202020204" pitchFamily="34" charset="0"/>
              <a:buNone/>
            </a:pPr>
            <a:endParaRPr lang="en-US" dirty="0">
              <a:cs typeface="Calibri"/>
            </a:endParaRPr>
          </a:p>
          <a:p>
            <a:pPr marL="457200" indent="-298450">
              <a:buFont typeface="Arial" panose="020B0604020202020204" pitchFamily="34" charset="0"/>
              <a:buChar char="•"/>
            </a:pPr>
            <a:r>
              <a:rPr lang="en-US" dirty="0"/>
              <a:t>SELECT column1, column2, ...</a:t>
            </a:r>
            <a:endParaRPr lang="en-US" dirty="0">
              <a:cs typeface="Calibri"/>
            </a:endParaRPr>
          </a:p>
          <a:p>
            <a:pPr marL="457200" indent="-298450">
              <a:buFont typeface="Arial" panose="020B0604020202020204" pitchFamily="34" charset="0"/>
              <a:buChar char="•"/>
            </a:pPr>
            <a:r>
              <a:rPr lang="en-US" dirty="0"/>
              <a:t>FROM </a:t>
            </a:r>
            <a:r>
              <a:rPr lang="en-US" dirty="0" err="1"/>
              <a:t>table_name</a:t>
            </a:r>
            <a:r>
              <a:rPr lang="en-US" dirty="0"/>
              <a:t>;</a:t>
            </a:r>
            <a:endParaRPr lang="en-US" dirty="0">
              <a:cs typeface="Calibri"/>
            </a:endParaRPr>
          </a:p>
          <a:p>
            <a:pPr marL="158750" indent="0">
              <a:buFont typeface="Arial" panose="020B0604020202020204" pitchFamily="34" charset="0"/>
              <a:buNone/>
            </a:pPr>
            <a:endParaRPr lang="en-US" dirty="0">
              <a:cs typeface="Calibri"/>
            </a:endParaRPr>
          </a:p>
          <a:p>
            <a:pPr marL="457200" indent="-298450">
              <a:buFont typeface="Arial" panose="020B0604020202020204" pitchFamily="34" charset="0"/>
              <a:buChar char="•"/>
            </a:pPr>
            <a:r>
              <a:rPr lang="en-US" dirty="0"/>
              <a:t>Here, column1, column2, ... are the field names of the table you want to select data from. If you want to select all the fields available in the table, use the following syntax: </a:t>
            </a:r>
            <a:endParaRPr lang="en-US" dirty="0">
              <a:cs typeface="Calibri"/>
            </a:endParaRPr>
          </a:p>
          <a:p>
            <a:pPr marL="457200" indent="-298450">
              <a:buFont typeface="Arial" panose="020B0604020202020204" pitchFamily="34" charset="0"/>
              <a:buChar char="•"/>
            </a:pPr>
            <a:r>
              <a:rPr lang="en-US" dirty="0"/>
              <a:t>SELECT * FROM </a:t>
            </a:r>
            <a:r>
              <a:rPr lang="en-US" dirty="0" err="1"/>
              <a:t>table_name</a:t>
            </a:r>
            <a:r>
              <a:rPr lang="en-US" dirty="0"/>
              <a:t>;</a:t>
            </a:r>
          </a:p>
        </p:txBody>
      </p:sp>
      <p:sp>
        <p:nvSpPr>
          <p:cNvPr id="4" name="Slide Number Placeholder 3"/>
          <p:cNvSpPr>
            <a:spLocks noGrp="1"/>
          </p:cNvSpPr>
          <p:nvPr>
            <p:ph type="sldNum" sz="quarter" idx="5"/>
          </p:nvPr>
        </p:nvSpPr>
        <p:spPr/>
        <p:txBody>
          <a:bodyPr/>
          <a:lstStyle/>
          <a:p>
            <a:fld id="{49F81FBC-8012-43C6-B620-CF3CD42430A2}" type="slidenum">
              <a:rPr lang="en-US"/>
              <a:t>42</a:t>
            </a:fld>
            <a:endParaRPr lang="en-US"/>
          </a:p>
        </p:txBody>
      </p:sp>
    </p:spTree>
    <p:extLst>
      <p:ext uri="{BB962C8B-B14F-4D97-AF65-F5344CB8AC3E}">
        <p14:creationId xmlns:p14="http://schemas.microsoft.com/office/powerpoint/2010/main" val="9207032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Font typeface="Arial" panose="020B0604020202020204" pitchFamily="34" charset="0"/>
              <a:buNone/>
            </a:pPr>
            <a:r>
              <a:rPr lang="en-US" dirty="0"/>
              <a:t>The MySQL DELETE Statement</a:t>
            </a:r>
          </a:p>
          <a:p>
            <a:pPr marL="457200" indent="-298450">
              <a:buFont typeface="Arial" panose="020B0604020202020204" pitchFamily="34" charset="0"/>
              <a:buChar char="•"/>
            </a:pPr>
            <a:r>
              <a:rPr lang="en-US" dirty="0"/>
              <a:t>The </a:t>
            </a:r>
            <a:r>
              <a:rPr lang="en-US" dirty="0" err="1"/>
              <a:t>aDELETE</a:t>
            </a:r>
            <a:r>
              <a:rPr lang="en-US" dirty="0"/>
              <a:t> statement is used to delete existing records in a table.</a:t>
            </a:r>
            <a:endParaRPr lang="en-US" dirty="0">
              <a:cs typeface="Calibri"/>
            </a:endParaRPr>
          </a:p>
          <a:p>
            <a:pPr marL="158750" indent="0">
              <a:buFont typeface="Arial" panose="020B0604020202020204" pitchFamily="34" charset="0"/>
              <a:buNone/>
            </a:pPr>
            <a:endParaRPr lang="en-US" dirty="0">
              <a:cs typeface="Calibri"/>
            </a:endParaRPr>
          </a:p>
          <a:p>
            <a:pPr marL="158750" indent="0">
              <a:buFont typeface="Arial" panose="020B0604020202020204" pitchFamily="34" charset="0"/>
              <a:buNone/>
            </a:pPr>
            <a:r>
              <a:rPr lang="en-US" dirty="0"/>
              <a:t>DELETE Syntax</a:t>
            </a:r>
            <a:endParaRPr lang="en-US" dirty="0">
              <a:cs typeface="Calibri"/>
            </a:endParaRPr>
          </a:p>
          <a:p>
            <a:pPr marL="457200" indent="-298450">
              <a:buFont typeface="Arial" panose="020B0604020202020204" pitchFamily="34" charset="0"/>
              <a:buChar char="•"/>
            </a:pPr>
            <a:r>
              <a:rPr lang="en-US" dirty="0"/>
              <a:t>DELETE FROM </a:t>
            </a:r>
            <a:r>
              <a:rPr lang="en-US" dirty="0" err="1"/>
              <a:t>table_name</a:t>
            </a:r>
            <a:r>
              <a:rPr lang="en-US" dirty="0"/>
              <a:t> WHERE condition; </a:t>
            </a:r>
            <a:endParaRPr lang="en-US" dirty="0">
              <a:cs typeface="Calibri"/>
            </a:endParaRPr>
          </a:p>
          <a:p>
            <a:pPr marL="158750" indent="0">
              <a:buFont typeface="Arial" panose="020B0604020202020204" pitchFamily="34" charset="0"/>
              <a:buNone/>
            </a:pPr>
            <a:endParaRPr lang="en-US" dirty="0">
              <a:cs typeface="Calibri"/>
            </a:endParaRPr>
          </a:p>
          <a:p>
            <a:pPr marL="158750" indent="0">
              <a:buFont typeface="Arial" panose="020B0604020202020204" pitchFamily="34" charset="0"/>
              <a:buNone/>
            </a:pPr>
            <a:endParaRPr lang="en-US" dirty="0">
              <a:cs typeface="Calibri"/>
            </a:endParaRPr>
          </a:p>
          <a:p>
            <a:pPr marL="158750" indent="0">
              <a:buFont typeface="Arial" panose="020B0604020202020204" pitchFamily="34" charset="0"/>
              <a:buNone/>
            </a:pPr>
            <a:r>
              <a:rPr lang="en-US" dirty="0"/>
              <a:t>Note: Be careful when deleting records in a table! Notice the WHERE clause in the DELETE statement. </a:t>
            </a:r>
          </a:p>
          <a:p>
            <a:pPr marL="457200" indent="-298450">
              <a:buFont typeface="Arial" panose="020B0604020202020204" pitchFamily="34" charset="0"/>
              <a:buChar char="•"/>
            </a:pPr>
            <a:r>
              <a:rPr lang="en-US" dirty="0"/>
              <a:t>The WHERE clause specifies which record(s) should be deleted. If you omit the WHERE clause, all records in the table will be deleted!</a:t>
            </a:r>
          </a:p>
          <a:p>
            <a:pPr marL="158750" indent="0">
              <a:buFont typeface="Arial" panose="020B0604020202020204" pitchFamily="34" charset="0"/>
              <a:buNone/>
            </a:pPr>
            <a:endParaRPr lang="en-US" dirty="0">
              <a:cs typeface="Calibri"/>
            </a:endParaRPr>
          </a:p>
        </p:txBody>
      </p:sp>
      <p:sp>
        <p:nvSpPr>
          <p:cNvPr id="4" name="Slide Number Placeholder 3"/>
          <p:cNvSpPr>
            <a:spLocks noGrp="1"/>
          </p:cNvSpPr>
          <p:nvPr>
            <p:ph type="sldNum" sz="quarter" idx="5"/>
          </p:nvPr>
        </p:nvSpPr>
        <p:spPr/>
        <p:txBody>
          <a:bodyPr/>
          <a:lstStyle/>
          <a:p>
            <a:fld id="{49F81FBC-8012-43C6-B620-CF3CD42430A2}" type="slidenum">
              <a:rPr lang="en-US"/>
              <a:t>43</a:t>
            </a:fld>
            <a:endParaRPr lang="en-US"/>
          </a:p>
        </p:txBody>
      </p:sp>
    </p:spTree>
    <p:extLst>
      <p:ext uri="{BB962C8B-B14F-4D97-AF65-F5344CB8AC3E}">
        <p14:creationId xmlns:p14="http://schemas.microsoft.com/office/powerpoint/2010/main" val="23641612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Font typeface="Arial" panose="020B0604020202020204" pitchFamily="34" charset="0"/>
              <a:buNone/>
            </a:pPr>
            <a:r>
              <a:rPr lang="en-US" dirty="0"/>
              <a:t>The MySQL UPDATE Statement</a:t>
            </a:r>
          </a:p>
          <a:p>
            <a:pPr marL="457200" indent="-298450">
              <a:buFont typeface="Arial" panose="020B0604020202020204" pitchFamily="34" charset="0"/>
              <a:buChar char="•"/>
            </a:pPr>
            <a:r>
              <a:rPr lang="en-US" dirty="0"/>
              <a:t>The UPDATE statement is used to modify the existing records in a table. </a:t>
            </a:r>
            <a:endParaRPr lang="en-US" dirty="0">
              <a:cs typeface="Calibri"/>
            </a:endParaRPr>
          </a:p>
          <a:p>
            <a:pPr marL="457200" indent="-298450">
              <a:buFont typeface="Arial" panose="020B0604020202020204" pitchFamily="34" charset="0"/>
              <a:buChar char="•"/>
            </a:pPr>
            <a:endParaRPr lang="en-US" dirty="0">
              <a:cs typeface="Calibri"/>
            </a:endParaRPr>
          </a:p>
          <a:p>
            <a:pPr marL="457200" indent="-298450">
              <a:buFont typeface="Arial" panose="020B0604020202020204" pitchFamily="34" charset="0"/>
              <a:buChar char="•"/>
            </a:pPr>
            <a:r>
              <a:rPr lang="en-US" dirty="0"/>
              <a:t>UPDATE Syntax:</a:t>
            </a:r>
            <a:endParaRPr lang="en-US" dirty="0">
              <a:cs typeface="Calibri"/>
            </a:endParaRPr>
          </a:p>
          <a:p>
            <a:pPr marL="457200" indent="-298450">
              <a:buFont typeface="Arial" panose="020B0604020202020204" pitchFamily="34" charset="0"/>
              <a:buChar char="•"/>
            </a:pPr>
            <a:r>
              <a:rPr lang="en-US" dirty="0"/>
              <a:t>UPDATE </a:t>
            </a:r>
            <a:r>
              <a:rPr lang="en-US" dirty="0" err="1"/>
              <a:t>table_name</a:t>
            </a:r>
            <a:endParaRPr lang="en-US" dirty="0">
              <a:cs typeface="Calibri"/>
            </a:endParaRPr>
          </a:p>
          <a:p>
            <a:pPr marL="457200" indent="-298450">
              <a:buFont typeface="Arial" panose="020B0604020202020204" pitchFamily="34" charset="0"/>
              <a:buChar char="•"/>
            </a:pPr>
            <a:r>
              <a:rPr lang="en-US" dirty="0"/>
              <a:t>SET column1 = value1, column2 = value2, ...</a:t>
            </a:r>
            <a:endParaRPr lang="en-US" dirty="0">
              <a:cs typeface="Calibri"/>
            </a:endParaRPr>
          </a:p>
          <a:p>
            <a:pPr marL="457200" indent="-298450">
              <a:buFont typeface="Arial" panose="020B0604020202020204" pitchFamily="34" charset="0"/>
              <a:buChar char="•"/>
            </a:pPr>
            <a:r>
              <a:rPr lang="en-US" dirty="0"/>
              <a:t>WHERE condition;  </a:t>
            </a:r>
            <a:endParaRPr lang="en-US" dirty="0">
              <a:cs typeface="Calibri"/>
            </a:endParaRPr>
          </a:p>
          <a:p>
            <a:pPr marL="158750" indent="0">
              <a:buFont typeface="Arial" panose="020B0604020202020204" pitchFamily="34" charset="0"/>
              <a:buNone/>
            </a:pPr>
            <a:endParaRPr lang="en-US" dirty="0">
              <a:cs typeface="Calibri"/>
            </a:endParaRPr>
          </a:p>
          <a:p>
            <a:pPr marL="158750" indent="0">
              <a:buFont typeface="Arial" panose="020B0604020202020204" pitchFamily="34" charset="0"/>
              <a:buNone/>
            </a:pPr>
            <a:r>
              <a:rPr lang="en-US" dirty="0"/>
              <a:t> Note: Be careful when updating records in a table! Notice the WHERE clause in the UPDATE statement. </a:t>
            </a:r>
          </a:p>
          <a:p>
            <a:pPr marL="457200" indent="-298450">
              <a:buFont typeface="Arial" panose="020B0604020202020204" pitchFamily="34" charset="0"/>
              <a:buChar char="•"/>
            </a:pPr>
            <a:r>
              <a:rPr lang="en-US" dirty="0"/>
              <a:t>The WHERE clause specifies which record(s) that should be updated. If you omit the WHERE clause, all records in the table will be updated!</a:t>
            </a:r>
          </a:p>
        </p:txBody>
      </p:sp>
      <p:sp>
        <p:nvSpPr>
          <p:cNvPr id="4" name="Slide Number Placeholder 3"/>
          <p:cNvSpPr>
            <a:spLocks noGrp="1"/>
          </p:cNvSpPr>
          <p:nvPr>
            <p:ph type="sldNum" sz="quarter" idx="5"/>
          </p:nvPr>
        </p:nvSpPr>
        <p:spPr/>
        <p:txBody>
          <a:bodyPr/>
          <a:lstStyle/>
          <a:p>
            <a:fld id="{49F81FBC-8012-43C6-B620-CF3CD42430A2}" type="slidenum">
              <a:rPr lang="en-US"/>
              <a:t>44</a:t>
            </a:fld>
            <a:endParaRPr lang="en-US"/>
          </a:p>
        </p:txBody>
      </p:sp>
    </p:spTree>
    <p:extLst>
      <p:ext uri="{BB962C8B-B14F-4D97-AF65-F5344CB8AC3E}">
        <p14:creationId xmlns:p14="http://schemas.microsoft.com/office/powerpoint/2010/main" val="3403661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buFont typeface="Arial" panose="020B0604020202020204" pitchFamily="34" charset="0"/>
              <a:buChar char="•"/>
            </a:pPr>
            <a:r>
              <a:rPr lang="en-US" dirty="0"/>
              <a:t> </a:t>
            </a:r>
          </a:p>
          <a:p>
            <a:pPr marL="457200" indent="-298450">
              <a:buFont typeface="Arial" panose="020B0604020202020204" pitchFamily="34" charset="0"/>
              <a:buChar char="•"/>
            </a:pPr>
            <a:r>
              <a:rPr lang="en-US" dirty="0"/>
              <a:t>The MySQL DROP TABLE Statement</a:t>
            </a:r>
            <a:endParaRPr lang="en-US" dirty="0">
              <a:cs typeface="Calibri"/>
            </a:endParaRPr>
          </a:p>
          <a:p>
            <a:pPr marL="457200" indent="-298450">
              <a:buFont typeface="Arial" panose="020B0604020202020204" pitchFamily="34" charset="0"/>
              <a:buChar char="•"/>
            </a:pPr>
            <a:r>
              <a:rPr lang="en-US" dirty="0"/>
              <a:t>The DROP TABLE statement is used to drop an existing table in a database. </a:t>
            </a:r>
            <a:endParaRPr lang="en-US" dirty="0">
              <a:cs typeface="Calibri"/>
            </a:endParaRPr>
          </a:p>
          <a:p>
            <a:pPr marL="457200" indent="-298450">
              <a:buFont typeface="Arial" panose="020B0604020202020204" pitchFamily="34" charset="0"/>
              <a:buChar char="•"/>
            </a:pPr>
            <a:r>
              <a:rPr lang="en-US" dirty="0"/>
              <a:t> </a:t>
            </a:r>
            <a:endParaRPr lang="en-US" dirty="0">
              <a:cs typeface="Calibri"/>
            </a:endParaRPr>
          </a:p>
          <a:p>
            <a:pPr marL="457200" indent="-298450">
              <a:buFont typeface="Arial" panose="020B0604020202020204" pitchFamily="34" charset="0"/>
              <a:buChar char="•"/>
            </a:pPr>
            <a:r>
              <a:rPr lang="en-US" dirty="0"/>
              <a:t>Syntax</a:t>
            </a:r>
            <a:endParaRPr lang="en-US" dirty="0">
              <a:cs typeface="Calibri"/>
            </a:endParaRPr>
          </a:p>
          <a:p>
            <a:pPr marL="158750" indent="0">
              <a:buFont typeface="Arial" panose="020B0604020202020204" pitchFamily="34" charset="0"/>
              <a:buNone/>
            </a:pPr>
            <a:r>
              <a:rPr lang="en-US" dirty="0"/>
              <a:t>DROP TABLE </a:t>
            </a:r>
            <a:r>
              <a:rPr lang="en-US" dirty="0" err="1"/>
              <a:t>table_name</a:t>
            </a:r>
            <a:r>
              <a:rPr lang="en-US" dirty="0"/>
              <a:t>;</a:t>
            </a:r>
            <a:endParaRPr lang="en-US" dirty="0">
              <a:cs typeface="Calibri"/>
            </a:endParaRPr>
          </a:p>
          <a:p>
            <a:pPr marL="158750" indent="0">
              <a:buFont typeface="Arial" panose="020B0604020202020204" pitchFamily="34" charset="0"/>
              <a:buNone/>
            </a:pPr>
            <a:r>
              <a:rPr lang="en-US" dirty="0"/>
              <a:t> </a:t>
            </a:r>
            <a:endParaRPr lang="en-US" dirty="0">
              <a:cs typeface="Calibri"/>
            </a:endParaRPr>
          </a:p>
          <a:p>
            <a:pPr marL="158750" indent="0">
              <a:buFont typeface="Arial" panose="020B0604020202020204" pitchFamily="34" charset="0"/>
              <a:buNone/>
            </a:pPr>
            <a:r>
              <a:rPr lang="en-US" dirty="0"/>
              <a:t>Note: Be careful before dropping a table. Deleting a table will result in loss of complete information stored in the table!</a:t>
            </a:r>
            <a:endParaRPr lang="en-US" dirty="0">
              <a:cs typeface="Calibri"/>
            </a:endParaRPr>
          </a:p>
          <a:p>
            <a:pPr marL="457200" indent="-298450">
              <a:buFont typeface="Arial" panose="020B0604020202020204" pitchFamily="34" charset="0"/>
              <a:buChar char="•"/>
            </a:pPr>
            <a:endParaRPr lang="en-US" dirty="0">
              <a:cs typeface="Calibri"/>
            </a:endParaRPr>
          </a:p>
          <a:p>
            <a:pPr marL="457200" indent="-298450">
              <a:buFont typeface="Arial" panose="020B0604020202020204" pitchFamily="34" charset="0"/>
              <a:buChar char="•"/>
            </a:pPr>
            <a:endParaRPr lang="en-US" dirty="0">
              <a:cs typeface="Calibri"/>
            </a:endParaRPr>
          </a:p>
          <a:p>
            <a:pPr marL="158750" indent="0">
              <a:buFont typeface="Arial" panose="020B0604020202020204" pitchFamily="34" charset="0"/>
              <a:buNone/>
            </a:pPr>
            <a:r>
              <a:rPr lang="en-US" dirty="0"/>
              <a:t>MySQL TRUNCATE TABLE</a:t>
            </a:r>
            <a:endParaRPr lang="en-US" dirty="0">
              <a:cs typeface="Calibri"/>
            </a:endParaRPr>
          </a:p>
          <a:p>
            <a:pPr marL="457200" indent="-298450">
              <a:buFont typeface="Arial" panose="020B0604020202020204" pitchFamily="34" charset="0"/>
              <a:buChar char="•"/>
            </a:pPr>
            <a:r>
              <a:rPr lang="en-US" dirty="0"/>
              <a:t>The TRUNCATE TABLE statement is used to delete the data inside a table, but not the table itself.</a:t>
            </a:r>
            <a:endParaRPr lang="en-US" dirty="0">
              <a:cs typeface="Calibri"/>
            </a:endParaRPr>
          </a:p>
          <a:p>
            <a:pPr marL="158750" indent="0">
              <a:buFont typeface="Arial" panose="020B0604020202020204" pitchFamily="34" charset="0"/>
              <a:buNone/>
            </a:pPr>
            <a:r>
              <a:rPr lang="en-US" dirty="0"/>
              <a:t> </a:t>
            </a:r>
            <a:endParaRPr lang="en-US" dirty="0">
              <a:cs typeface="Calibri"/>
            </a:endParaRPr>
          </a:p>
          <a:p>
            <a:pPr marL="158750" indent="0">
              <a:buFont typeface="Arial" panose="020B0604020202020204" pitchFamily="34" charset="0"/>
              <a:buNone/>
            </a:pPr>
            <a:r>
              <a:rPr lang="en-US" dirty="0"/>
              <a:t>Syntax</a:t>
            </a:r>
            <a:endParaRPr lang="en-US" dirty="0">
              <a:cs typeface="Calibri"/>
            </a:endParaRPr>
          </a:p>
          <a:p>
            <a:pPr marL="457200" indent="-298450">
              <a:buFont typeface="Arial" panose="020B0604020202020204" pitchFamily="34" charset="0"/>
              <a:buChar char="•"/>
            </a:pPr>
            <a:r>
              <a:rPr lang="en-US" dirty="0"/>
              <a:t>TRUNCATE TABLE </a:t>
            </a:r>
            <a:r>
              <a:rPr lang="en-US" dirty="0" err="1"/>
              <a:t>table_name</a:t>
            </a:r>
            <a:r>
              <a:rPr lang="en-US" dirty="0"/>
              <a:t>;</a:t>
            </a:r>
            <a:endParaRPr lang="en-US" dirty="0">
              <a:cs typeface="Calibri"/>
            </a:endParaRPr>
          </a:p>
          <a:p>
            <a:pPr marL="158750" indent="0">
              <a:buFont typeface="Arial" panose="020B0604020202020204" pitchFamily="34" charset="0"/>
              <a:buNone/>
            </a:pPr>
            <a:endParaRPr lang="en-US" dirty="0">
              <a:cs typeface="Calibri"/>
            </a:endParaRPr>
          </a:p>
        </p:txBody>
      </p:sp>
      <p:sp>
        <p:nvSpPr>
          <p:cNvPr id="4" name="Slide Number Placeholder 3"/>
          <p:cNvSpPr>
            <a:spLocks noGrp="1"/>
          </p:cNvSpPr>
          <p:nvPr>
            <p:ph type="sldNum" sz="quarter" idx="5"/>
          </p:nvPr>
        </p:nvSpPr>
        <p:spPr/>
        <p:txBody>
          <a:bodyPr/>
          <a:lstStyle/>
          <a:p>
            <a:fld id="{49F81FBC-8012-43C6-B620-CF3CD42430A2}" type="slidenum">
              <a:rPr lang="en-US"/>
              <a:t>45</a:t>
            </a:fld>
            <a:endParaRPr lang="en-US"/>
          </a:p>
        </p:txBody>
      </p:sp>
    </p:spTree>
    <p:extLst>
      <p:ext uri="{BB962C8B-B14F-4D97-AF65-F5344CB8AC3E}">
        <p14:creationId xmlns:p14="http://schemas.microsoft.com/office/powerpoint/2010/main" val="323790545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SzPts val="2800"/>
              <a:buFont typeface="Arial" panose="020B0604020202020204" pitchFamily="34" charset="0"/>
              <a:buNone/>
            </a:pPr>
            <a:r>
              <a:rPr lang="en-US" altLang="en-US" sz="1200" b="0" dirty="0">
                <a:solidFill>
                  <a:srgbClr val="0000A8"/>
                </a:solidFill>
                <a:latin typeface="+mn-lt"/>
              </a:rPr>
              <a:t>Trainer will show database connectivity with python. CRUD operations should be demonstrated.</a:t>
            </a:r>
          </a:p>
        </p:txBody>
      </p:sp>
    </p:spTree>
    <p:extLst>
      <p:ext uri="{BB962C8B-B14F-4D97-AF65-F5344CB8AC3E}">
        <p14:creationId xmlns:p14="http://schemas.microsoft.com/office/powerpoint/2010/main" val="4753889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algn="just">
              <a:buNone/>
              <a:tabLst>
                <a:tab pos="0" algn="l"/>
              </a:tabLst>
              <a:defRPr/>
            </a:pPr>
            <a:r>
              <a:rPr lang="en-US" dirty="0"/>
              <a:t>Python is one of the most popular and effective programming languages that contain vast libraries and frameworks for almost every technical domain. Python frameworks automate the implementation of several tasks and give developers a structure </a:t>
            </a:r>
            <a:r>
              <a:rPr lang="en-US" b="0" i="0" u="none" strike="noStrike" dirty="0">
                <a:effectLst/>
              </a:rPr>
              <a:t>for </a:t>
            </a:r>
            <a:r>
              <a:rPr lang="en-US" dirty="0"/>
              <a:t>application development. Each framework comes with its own collection of modules or packages that significantly reduce development time</a:t>
            </a:r>
            <a:r>
              <a:rPr lang="en-US" b="0" i="0" u="none" strike="noStrike" dirty="0">
                <a:effectLst/>
              </a:rPr>
              <a:t>.</a:t>
            </a:r>
            <a:endParaRPr lang="en-US" b="0" strike="noStrike" dirty="0"/>
          </a:p>
          <a:p>
            <a:pPr marL="158750" indent="0">
              <a:lnSpc>
                <a:spcPct val="100000"/>
              </a:lnSpc>
              <a:buNone/>
              <a:tabLst>
                <a:tab pos="0" algn="l"/>
              </a:tabLst>
            </a:pPr>
            <a:endParaRPr lang="en-US" sz="20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47</a:t>
            </a:fld>
            <a:endParaRPr lang="en-US" sz="1200" b="0" strike="noStrike" spc="-1">
              <a:latin typeface="Times New Roman"/>
            </a:endParaRPr>
          </a:p>
        </p:txBody>
      </p:sp>
    </p:spTree>
    <p:extLst>
      <p:ext uri="{BB962C8B-B14F-4D97-AF65-F5344CB8AC3E}">
        <p14:creationId xmlns:p14="http://schemas.microsoft.com/office/powerpoint/2010/main" val="165929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buNone/>
              <a:tabLst>
                <a:tab pos="0" algn="l"/>
              </a:tabLst>
              <a:defRPr/>
            </a:pPr>
            <a:r>
              <a:rPr lang="en-US" b="1" dirty="0"/>
              <a:t>TensorFlow</a:t>
            </a:r>
            <a:endParaRPr lang="en-US" dirty="0"/>
          </a:p>
          <a:p>
            <a:pPr>
              <a:buNone/>
              <a:tabLst>
                <a:tab pos="0" algn="l"/>
              </a:tabLst>
              <a:defRPr/>
            </a:pPr>
            <a:r>
              <a:rPr lang="en-US" b="1" dirty="0"/>
              <a:t> </a:t>
            </a:r>
            <a:endParaRPr lang="en-IN" dirty="0"/>
          </a:p>
          <a:p>
            <a:pPr>
              <a:buNone/>
              <a:tabLst>
                <a:tab pos="0" algn="l"/>
              </a:tabLst>
              <a:defRPr/>
            </a:pPr>
            <a:r>
              <a:rPr lang="en-US" dirty="0"/>
              <a:t>The most popular library for Machine Learning, TensorFlow is the best Python application development tool for advanced solutions. It simplifies building Machine Learning models for beginners and professionals. It has built-in modules </a:t>
            </a:r>
            <a:r>
              <a:rPr lang="en-US" b="0" i="0" u="none" strike="noStrike" dirty="0">
                <a:effectLst/>
              </a:rPr>
              <a:t>for </a:t>
            </a:r>
            <a:r>
              <a:rPr lang="en-US" dirty="0"/>
              <a:t>visualization</a:t>
            </a:r>
            <a:r>
              <a:rPr lang="en-US" b="0" i="0" u="none" strike="noStrike" dirty="0">
                <a:effectLst/>
              </a:rPr>
              <a:t>, </a:t>
            </a:r>
            <a:r>
              <a:rPr lang="en-US" dirty="0"/>
              <a:t>inspection and model serialization</a:t>
            </a:r>
            <a:r>
              <a:rPr lang="en-US" b="0" i="0" u="none" strike="noStrike" dirty="0">
                <a:effectLst/>
              </a:rPr>
              <a:t>.</a:t>
            </a:r>
            <a:endParaRPr lang="en-US" dirty="0"/>
          </a:p>
          <a:p>
            <a:pPr marL="158750" indent="0">
              <a:lnSpc>
                <a:spcPct val="100000"/>
              </a:lnSpc>
              <a:buNone/>
              <a:tabLst>
                <a:tab pos="0" algn="l"/>
              </a:tabLst>
            </a:pPr>
            <a:endParaRPr lang="en-US" sz="2000" b="0" strike="noStrike" dirty="0">
              <a:latin typeface="Arial"/>
            </a:endParaRPr>
          </a:p>
          <a:p>
            <a:pPr>
              <a:buNone/>
              <a:tabLst>
                <a:tab pos="0" algn="l"/>
              </a:tabLst>
            </a:pPr>
            <a:r>
              <a:rPr lang="en-US" b="1" dirty="0" err="1"/>
              <a:t>Keras</a:t>
            </a:r>
            <a:endParaRPr lang="en-US" dirty="0" err="1"/>
          </a:p>
          <a:p>
            <a:pPr>
              <a:buNone/>
              <a:tabLst>
                <a:tab pos="0" algn="l"/>
              </a:tabLst>
            </a:pPr>
            <a:r>
              <a:rPr lang="en-US" dirty="0"/>
              <a:t> </a:t>
            </a:r>
          </a:p>
          <a:p>
            <a:pPr>
              <a:buNone/>
              <a:tabLst>
                <a:tab pos="0" algn="l"/>
              </a:tabLst>
            </a:pPr>
            <a:r>
              <a:rPr lang="en-US" dirty="0"/>
              <a:t>One of the fastest-growing Deep Learning framework packages, </a:t>
            </a:r>
            <a:r>
              <a:rPr lang="en-US" dirty="0" err="1"/>
              <a:t>Keras</a:t>
            </a:r>
            <a:r>
              <a:rPr lang="en-US" dirty="0"/>
              <a:t> enables using high-level network AP, along with a clean user interface. It enables engineers to combine standalone modules with low restrictions.</a:t>
            </a:r>
          </a:p>
          <a:p>
            <a:pPr>
              <a:buNone/>
              <a:tabLst>
                <a:tab pos="0" algn="l"/>
              </a:tabLst>
            </a:pPr>
            <a:r>
              <a:rPr lang="en-US" dirty="0"/>
              <a:t> </a:t>
            </a:r>
          </a:p>
          <a:p>
            <a:pPr>
              <a:buNone/>
              <a:tabLst>
                <a:tab pos="0" algn="l"/>
              </a:tabLst>
            </a:pPr>
            <a:r>
              <a:rPr lang="en-US" dirty="0" err="1"/>
              <a:t>Keras</a:t>
            </a:r>
            <a:r>
              <a:rPr lang="en-US" dirty="0"/>
              <a:t> is highly used in building neural layers, solutions with activation and cost functions, batch normalization, and more. It works on top of TensorFlow, which extends its functionality for ML-based projects.</a:t>
            </a:r>
          </a:p>
          <a:p>
            <a:pPr marL="158750" indent="0">
              <a:buNone/>
              <a:tabLst>
                <a:tab pos="0" algn="l"/>
              </a:tabLst>
            </a:pPr>
            <a:endParaRPr lang="en-US" sz="2000" dirty="0"/>
          </a:p>
          <a:p>
            <a:pPr>
              <a:buNone/>
              <a:tabLst>
                <a:tab pos="0" algn="l"/>
              </a:tabLst>
            </a:pPr>
            <a:r>
              <a:rPr lang="en-US" b="1" dirty="0" err="1"/>
              <a:t>PyTorch</a:t>
            </a:r>
            <a:endParaRPr lang="en-US" dirty="0"/>
          </a:p>
          <a:p>
            <a:pPr>
              <a:buNone/>
              <a:tabLst>
                <a:tab pos="0" algn="l"/>
              </a:tabLst>
            </a:pPr>
            <a:r>
              <a:rPr lang="en-US" b="1" dirty="0"/>
              <a:t> </a:t>
            </a:r>
            <a:endParaRPr lang="en-US" dirty="0"/>
          </a:p>
          <a:p>
            <a:pPr>
              <a:buNone/>
              <a:tabLst>
                <a:tab pos="0" algn="l"/>
              </a:tabLst>
            </a:pPr>
            <a:r>
              <a:rPr lang="en-US" dirty="0"/>
              <a:t>The primary aim of </a:t>
            </a:r>
            <a:r>
              <a:rPr lang="en-US" dirty="0" err="1"/>
              <a:t>PyTorch</a:t>
            </a:r>
            <a:r>
              <a:rPr lang="en-US" dirty="0"/>
              <a:t> is to speed up the entire process of Python app development for Machine Learning solutions. It has a C++ frontend along with the Python interface. </a:t>
            </a:r>
            <a:r>
              <a:rPr lang="en-US" dirty="0" err="1"/>
              <a:t>PyTorch</a:t>
            </a:r>
            <a:r>
              <a:rPr lang="en-US" dirty="0"/>
              <a:t> enables quick production deployment, providing companies with rapid solutions.</a:t>
            </a:r>
          </a:p>
          <a:p>
            <a:pPr marL="158750" indent="0">
              <a:buNone/>
              <a:tabLst>
                <a:tab pos="0" algn="l"/>
              </a:tabLst>
            </a:pPr>
            <a:endParaRPr lang="en-US" sz="2000" dirty="0"/>
          </a:p>
          <a:p>
            <a:pPr>
              <a:buNone/>
              <a:tabLst>
                <a:tab pos="0" algn="l"/>
              </a:tabLst>
            </a:pPr>
            <a:r>
              <a:rPr lang="en-US" b="1" dirty="0"/>
              <a:t>Scikit-Learn</a:t>
            </a:r>
            <a:endParaRPr lang="en-US" dirty="0"/>
          </a:p>
          <a:p>
            <a:pPr>
              <a:buNone/>
              <a:tabLst>
                <a:tab pos="0" algn="l"/>
              </a:tabLst>
            </a:pPr>
            <a:r>
              <a:rPr lang="en-US" b="1" dirty="0"/>
              <a:t> </a:t>
            </a:r>
            <a:endParaRPr lang="en-US" dirty="0"/>
          </a:p>
          <a:p>
            <a:pPr>
              <a:buNone/>
              <a:tabLst>
                <a:tab pos="0" algn="l"/>
              </a:tabLst>
            </a:pPr>
            <a:r>
              <a:rPr lang="en-US" dirty="0"/>
              <a:t>One of the top Python libraries for Machine Learning, Scikit Learn integrates swiftly with NumPy and Pandas. It enables building Machine Learning models for classification, regression, clustering, dimensionality reduction, and other types of algorithms.</a:t>
            </a:r>
          </a:p>
          <a:p>
            <a:pPr marL="158750" indent="0">
              <a:buNone/>
              <a:tabLst>
                <a:tab pos="0" algn="l"/>
              </a:tabLst>
            </a:pPr>
            <a:endParaRPr lang="en-US" sz="2000" dirty="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48</a:t>
            </a:fld>
            <a:endParaRPr lang="en-US" sz="1200" b="0" strike="noStrike" spc="-1">
              <a:latin typeface="Times New Roman"/>
            </a:endParaRPr>
          </a:p>
        </p:txBody>
      </p:sp>
    </p:spTree>
    <p:extLst>
      <p:ext uri="{BB962C8B-B14F-4D97-AF65-F5344CB8AC3E}">
        <p14:creationId xmlns:p14="http://schemas.microsoft.com/office/powerpoint/2010/main" val="197580019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gn="just">
              <a:buNone/>
              <a:tabLst>
                <a:tab pos="0" algn="l"/>
              </a:tabLst>
              <a:defRPr/>
            </a:pPr>
            <a:r>
              <a:rPr lang="en-US" dirty="0"/>
              <a:t>Python frameworks available in the market for web development. Depending on the functionality and key features they provide to the user, below are the frameworks available for web development.</a:t>
            </a:r>
          </a:p>
          <a:p>
            <a:pPr>
              <a:buNone/>
              <a:tabLst>
                <a:tab pos="0" algn="l"/>
              </a:tabLst>
              <a:defRPr/>
            </a:pPr>
            <a:r>
              <a:rPr lang="en-US" b="1" dirty="0"/>
              <a:t>Django</a:t>
            </a:r>
            <a:endParaRPr lang="en-US" dirty="0"/>
          </a:p>
          <a:p>
            <a:pPr>
              <a:buNone/>
              <a:tabLst>
                <a:tab pos="0" algn="l"/>
              </a:tabLst>
              <a:defRPr/>
            </a:pPr>
            <a:r>
              <a:rPr lang="en-US" b="1" dirty="0"/>
              <a:t> </a:t>
            </a:r>
            <a:endParaRPr lang="en-US" dirty="0"/>
          </a:p>
          <a:p>
            <a:pPr marL="158750" indent="0">
              <a:buNone/>
              <a:tabLst>
                <a:tab pos="0" algn="l"/>
              </a:tabLst>
              <a:defRPr/>
            </a:pPr>
            <a:r>
              <a:rPr lang="en-US" dirty="0"/>
              <a:t>Django is a popular open-source full-stack Python framework that includes all the necessary Python features by default. It follows the DRY principle - Don’t Repeat Yourself. Django uses an ORM or object-relational mapper to map objects to database tables. This helps you use the object-oriented paradigm to manipulate data from a database. The main databases that Django works on are Oracle, MySQL, PostgreSQL, and SQLite. It can also work on other databases using third-party drivers. </a:t>
            </a:r>
          </a:p>
          <a:p>
            <a:pPr marL="158750" indent="0">
              <a:buNone/>
              <a:tabLst>
                <a:tab pos="0" algn="l"/>
              </a:tabLst>
              <a:defRPr/>
            </a:pPr>
            <a:endParaRPr lang="en-US" dirty="0"/>
          </a:p>
          <a:p>
            <a:pPr>
              <a:buNone/>
              <a:tabLst>
                <a:tab pos="0" algn="l"/>
              </a:tabLst>
              <a:defRPr/>
            </a:pPr>
            <a:r>
              <a:rPr lang="en-US" b="1" dirty="0"/>
              <a:t>Flask</a:t>
            </a:r>
            <a:endParaRPr lang="en-US" dirty="0"/>
          </a:p>
          <a:p>
            <a:pPr>
              <a:buNone/>
              <a:tabLst>
                <a:tab pos="0" algn="l"/>
              </a:tabLst>
              <a:defRPr/>
            </a:pPr>
            <a:r>
              <a:rPr lang="en-US" dirty="0"/>
              <a:t> </a:t>
            </a:r>
          </a:p>
          <a:p>
            <a:pPr marL="158750" indent="0">
              <a:buNone/>
              <a:tabLst>
                <a:tab pos="0" algn="l"/>
              </a:tabLst>
              <a:defRPr/>
            </a:pPr>
            <a:r>
              <a:rPr lang="en-US" dirty="0"/>
              <a:t>Flask is a micro-framework for Python. It is lightweight and easily adaptable to suit a developer’s needs. The Flask framework comes under the BSD license and requires the </a:t>
            </a:r>
            <a:r>
              <a:rPr lang="en-US" dirty="0" err="1"/>
              <a:t>Werzeug</a:t>
            </a:r>
            <a:r>
              <a:rPr lang="en-US" dirty="0"/>
              <a:t> WSGI toolkit and Jinja2 templates.</a:t>
            </a:r>
          </a:p>
          <a:p>
            <a:pPr marL="158750" indent="0">
              <a:buNone/>
              <a:tabLst>
                <a:tab pos="0" algn="l"/>
              </a:tabLst>
              <a:defRPr/>
            </a:pPr>
            <a:endParaRPr lang="en-US" dirty="0"/>
          </a:p>
          <a:p>
            <a:pPr marL="158750" indent="0">
              <a:buNone/>
              <a:tabLst>
                <a:tab pos="0" algn="l"/>
              </a:tabLst>
              <a:defRPr/>
            </a:pPr>
            <a:endParaRPr lang="en-US" dirty="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49</a:t>
            </a:fld>
            <a:endParaRPr lang="en-US" sz="1200" b="0" strike="noStrike" spc="-1">
              <a:latin typeface="Times New Roman"/>
            </a:endParaRPr>
          </a:p>
        </p:txBody>
      </p:sp>
    </p:spTree>
    <p:extLst>
      <p:ext uri="{BB962C8B-B14F-4D97-AF65-F5344CB8AC3E}">
        <p14:creationId xmlns:p14="http://schemas.microsoft.com/office/powerpoint/2010/main" val="36627256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3355" indent="-173355">
              <a:buFont typeface="Arial" panose="020B0604020202020204" pitchFamily="34" charset="0"/>
              <a:buChar char="•"/>
            </a:pPr>
            <a:r>
              <a:rPr lang="en-US" b="0" i="0" dirty="0">
                <a:solidFill>
                  <a:srgbClr val="1A1A1A"/>
                </a:solidFill>
                <a:effectLst/>
                <a:latin typeface="EuclidCircularB"/>
              </a:rPr>
              <a:t>One language that is understood and preferred all over the world for development is Python. It's a general-purpose, high-level OOPs based interpreted language, used for dynamic applications, widely across the globe. Python is extremely popular for its versatility and scope of applicability.</a:t>
            </a:r>
            <a:endParaRPr lang="en-US" dirty="0"/>
          </a:p>
          <a:p>
            <a:pPr marL="173736" indent="-173736">
              <a:buFont typeface="Arial" panose="020B0604020202020204" pitchFamily="34" charset="0"/>
              <a:buChar char="•"/>
            </a:pPr>
            <a:r>
              <a:rPr lang="en-US" b="0" i="0" dirty="0">
                <a:solidFill>
                  <a:srgbClr val="1A1A1A"/>
                </a:solidFill>
                <a:effectLst/>
                <a:latin typeface="EuclidCircularB"/>
              </a:rPr>
              <a:t>Python is a language embraced by a large community of coders for many reasons. Many businesses are advised to choose python as their language for programming. Let’s find out why:</a:t>
            </a:r>
          </a:p>
          <a:p>
            <a:pPr marL="173736" indent="-173736">
              <a:buFont typeface="Arial" panose="020B0604020202020204" pitchFamily="34" charset="0"/>
              <a:buChar char="•"/>
            </a:pPr>
            <a:r>
              <a:rPr lang="en-US" b="0" i="0" dirty="0">
                <a:solidFill>
                  <a:srgbClr val="1A1A1A"/>
                </a:solidFill>
                <a:effectLst/>
                <a:latin typeface="EuclidCircularB"/>
              </a:rPr>
              <a:t>Python is an open-source language. The Python company is one of the largest companies and, still, is free. </a:t>
            </a:r>
            <a:r>
              <a:rPr lang="en-US" b="0" i="0" u="none" strike="noStrike" dirty="0">
                <a:solidFill>
                  <a:srgbClr val="007BFF"/>
                </a:solidFill>
                <a:effectLst/>
                <a:latin typeface="EuclidCircularB"/>
                <a:hlinkClick r:id="rId3" tooltip="Intro to Python"/>
              </a:rPr>
              <a:t>Using python language</a:t>
            </a:r>
            <a:r>
              <a:rPr lang="en-US" b="0" i="0" dirty="0">
                <a:solidFill>
                  <a:srgbClr val="1A1A1A"/>
                </a:solidFill>
                <a:effectLst/>
                <a:latin typeface="EuclidCircularB"/>
              </a:rPr>
              <a:t> doesn’t require a particular subscription or a custom-built platform either.</a:t>
            </a:r>
          </a:p>
          <a:p>
            <a:pPr marL="173736" indent="-173736">
              <a:buFont typeface="Arial" panose="020B0604020202020204" pitchFamily="34" charset="0"/>
              <a:buChar char="•"/>
            </a:pPr>
            <a:r>
              <a:rPr lang="en-US" b="0" i="0" dirty="0">
                <a:solidFill>
                  <a:srgbClr val="1A1A1A"/>
                </a:solidFill>
                <a:effectLst/>
                <a:latin typeface="EuclidCircularB"/>
              </a:rPr>
              <a:t>Python by nature has a very simple syntax. The same logic that needs 7 lines in a C++ language, requires just 3 lines in Python. Having a smaller code requires less space, less time, and is well appreciated by coders, as the rework or correction also takes lesser time.</a:t>
            </a: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endParaRPr lang="en-US" b="1" i="0" dirty="0">
              <a:solidFill>
                <a:srgbClr val="000000"/>
              </a:solidFill>
              <a:effectLst/>
              <a:latin typeface="EuclidCircularB"/>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n-US" b="1" i="0" dirty="0">
                <a:solidFill>
                  <a:srgbClr val="000000"/>
                </a:solidFill>
                <a:effectLst/>
                <a:latin typeface="EuclidCircularB"/>
              </a:rPr>
              <a:t>All Kinds Of Businesses Can Afford It</a:t>
            </a:r>
          </a:p>
          <a:p>
            <a:pPr marL="173736" indent="-173736">
              <a:buFont typeface="Arial" panose="020B0604020202020204" pitchFamily="34" charset="0"/>
              <a:buChar char="•"/>
            </a:pPr>
            <a:endParaRPr lang="en-US" b="0" i="0" dirty="0">
              <a:solidFill>
                <a:srgbClr val="1A1A1A"/>
              </a:solidFill>
              <a:effectLst/>
              <a:latin typeface="EuclidCircularB"/>
            </a:endParaRPr>
          </a:p>
          <a:p>
            <a:pPr marL="173736" indent="-173736">
              <a:buFont typeface="Arial" panose="020B0604020202020204" pitchFamily="34" charset="0"/>
              <a:buChar char="•"/>
            </a:pPr>
            <a:r>
              <a:rPr lang="en-US" b="0" i="0" dirty="0">
                <a:solidFill>
                  <a:srgbClr val="1A1A1A"/>
                </a:solidFill>
                <a:effectLst/>
                <a:latin typeface="EuclidCircularB"/>
              </a:rPr>
              <a:t>It is not only suitable for small-medium companies, but leading companies like Google, Spotify, Instagram, and Dropbox, also vouch for python development over other languages. NASA, Electronic Arts, and Disney are among the top non-IT giants who have migrated to the Python environment.</a:t>
            </a:r>
          </a:p>
          <a:p>
            <a:pPr marL="457200" indent="-298450">
              <a:buFont typeface="Arial" panose="020B0604020202020204" pitchFamily="34" charset="0"/>
              <a:buChar char="•"/>
            </a:pPr>
            <a:endParaRPr lang="en-IN" dirty="0"/>
          </a:p>
        </p:txBody>
      </p:sp>
    </p:spTree>
    <p:extLst>
      <p:ext uri="{BB962C8B-B14F-4D97-AF65-F5344CB8AC3E}">
        <p14:creationId xmlns:p14="http://schemas.microsoft.com/office/powerpoint/2010/main" val="10112832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gn="just">
              <a:buNone/>
              <a:tabLst>
                <a:tab pos="0" algn="l"/>
              </a:tabLst>
              <a:defRPr/>
            </a:pPr>
            <a:r>
              <a:rPr lang="en-US" dirty="0"/>
              <a:t>Python frameworks available in the market for web development. Depending on the functionality and key features they provide to the user, below are the frameworks available for web development.</a:t>
            </a:r>
          </a:p>
          <a:p>
            <a:pPr>
              <a:buNone/>
              <a:tabLst>
                <a:tab pos="0" algn="l"/>
              </a:tabLst>
              <a:defRPr/>
            </a:pPr>
            <a:r>
              <a:rPr lang="en-US" b="1" dirty="0"/>
              <a:t>Django</a:t>
            </a:r>
            <a:endParaRPr lang="en-US" dirty="0"/>
          </a:p>
          <a:p>
            <a:pPr>
              <a:buNone/>
              <a:tabLst>
                <a:tab pos="0" algn="l"/>
              </a:tabLst>
              <a:defRPr/>
            </a:pPr>
            <a:r>
              <a:rPr lang="en-US" b="1" dirty="0"/>
              <a:t> </a:t>
            </a:r>
            <a:endParaRPr lang="en-US" dirty="0"/>
          </a:p>
          <a:p>
            <a:pPr marL="158750" indent="0">
              <a:buNone/>
              <a:tabLst>
                <a:tab pos="0" algn="l"/>
              </a:tabLst>
              <a:defRPr/>
            </a:pPr>
            <a:r>
              <a:rPr lang="en-US" dirty="0"/>
              <a:t>Django is a popular open-source full-stack Python framework that includes all the necessary Python features by default. It follows the DRY principle - Don’t Repeat Yourself. Django uses an ORM or object-relational mapper to map objects to database tables. This helps you use the object-oriented paradigm to manipulate data from a database. The main databases that Django works on are Oracle, MySQL, PostgreSQL, and SQLite. It can also work on other databases using third-party drivers. </a:t>
            </a:r>
          </a:p>
          <a:p>
            <a:pPr marL="158750" indent="0">
              <a:buNone/>
              <a:tabLst>
                <a:tab pos="0" algn="l"/>
              </a:tabLst>
              <a:defRPr/>
            </a:pPr>
            <a:endParaRPr lang="en-US" dirty="0"/>
          </a:p>
          <a:p>
            <a:pPr>
              <a:buNone/>
              <a:tabLst>
                <a:tab pos="0" algn="l"/>
              </a:tabLst>
              <a:defRPr/>
            </a:pPr>
            <a:r>
              <a:rPr lang="en-US" b="1" dirty="0"/>
              <a:t>Flask</a:t>
            </a:r>
            <a:endParaRPr lang="en-US" dirty="0"/>
          </a:p>
          <a:p>
            <a:pPr>
              <a:buNone/>
              <a:tabLst>
                <a:tab pos="0" algn="l"/>
              </a:tabLst>
              <a:defRPr/>
            </a:pPr>
            <a:r>
              <a:rPr lang="en-US" dirty="0"/>
              <a:t> </a:t>
            </a:r>
          </a:p>
          <a:p>
            <a:pPr marL="158750" indent="0">
              <a:buNone/>
              <a:tabLst>
                <a:tab pos="0" algn="l"/>
              </a:tabLst>
              <a:defRPr/>
            </a:pPr>
            <a:r>
              <a:rPr lang="en-US" dirty="0"/>
              <a:t>Flask is a micro-framework for Python. It is lightweight and easily adaptable to suit a developer’s needs. The Flask framework comes under the BSD license and requires the </a:t>
            </a:r>
            <a:r>
              <a:rPr lang="en-US" dirty="0" err="1"/>
              <a:t>Werzeug</a:t>
            </a:r>
            <a:r>
              <a:rPr lang="en-US" dirty="0"/>
              <a:t> WSGI toolkit and Jinja2 templates.</a:t>
            </a:r>
          </a:p>
          <a:p>
            <a:pPr marL="158750" indent="0">
              <a:buNone/>
              <a:tabLst>
                <a:tab pos="0" algn="l"/>
              </a:tabLst>
              <a:defRPr/>
            </a:pPr>
            <a:endParaRPr lang="en-US" dirty="0"/>
          </a:p>
          <a:p>
            <a:pPr marL="158750" indent="0">
              <a:buNone/>
              <a:tabLst>
                <a:tab pos="0" algn="l"/>
              </a:tabLst>
              <a:defRPr/>
            </a:pPr>
            <a:endParaRPr lang="en-US" dirty="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50</a:t>
            </a:fld>
            <a:endParaRPr lang="en-US" sz="1200" b="0" strike="noStrike" spc="-1">
              <a:latin typeface="Times New Roman"/>
            </a:endParaRPr>
          </a:p>
        </p:txBody>
      </p:sp>
    </p:spTree>
    <p:extLst>
      <p:ext uri="{BB962C8B-B14F-4D97-AF65-F5344CB8AC3E}">
        <p14:creationId xmlns:p14="http://schemas.microsoft.com/office/powerpoint/2010/main" val="220688009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lgn="just">
              <a:buNone/>
              <a:tabLst>
                <a:tab pos="0" algn="l"/>
              </a:tabLst>
              <a:defRPr/>
            </a:pPr>
            <a:endParaRPr lang="en-US" dirty="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51</a:t>
            </a:fld>
            <a:endParaRPr lang="en-US" sz="1200" b="0" strike="noStrike" spc="-1">
              <a:latin typeface="Times New Roman"/>
            </a:endParaRPr>
          </a:p>
        </p:txBody>
      </p:sp>
    </p:spTree>
    <p:extLst>
      <p:ext uri="{BB962C8B-B14F-4D97-AF65-F5344CB8AC3E}">
        <p14:creationId xmlns:p14="http://schemas.microsoft.com/office/powerpoint/2010/main" val="396521997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lgn="just">
              <a:buNone/>
              <a:tabLst>
                <a:tab pos="0" algn="l"/>
              </a:tabLst>
              <a:defRPr/>
            </a:pPr>
            <a:endParaRPr lang="en-US" dirty="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52</a:t>
            </a:fld>
            <a:endParaRPr lang="en-US" sz="1200" b="0" strike="noStrike" spc="-1">
              <a:latin typeface="Times New Roman"/>
            </a:endParaRPr>
          </a:p>
        </p:txBody>
      </p:sp>
    </p:spTree>
    <p:extLst>
      <p:ext uri="{BB962C8B-B14F-4D97-AF65-F5344CB8AC3E}">
        <p14:creationId xmlns:p14="http://schemas.microsoft.com/office/powerpoint/2010/main" val="65930384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lgn="just">
              <a:buNone/>
              <a:tabLst>
                <a:tab pos="0" algn="l"/>
              </a:tabLst>
              <a:defRPr/>
            </a:pPr>
            <a:endParaRPr lang="en-US" dirty="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53</a:t>
            </a:fld>
            <a:endParaRPr lang="en-US" sz="1200" b="0" strike="noStrike" spc="-1">
              <a:latin typeface="Times New Roman"/>
            </a:endParaRPr>
          </a:p>
        </p:txBody>
      </p:sp>
    </p:spTree>
    <p:extLst>
      <p:ext uri="{BB962C8B-B14F-4D97-AF65-F5344CB8AC3E}">
        <p14:creationId xmlns:p14="http://schemas.microsoft.com/office/powerpoint/2010/main" val="59137851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lgn="just">
              <a:buNone/>
              <a:tabLst>
                <a:tab pos="0" algn="l"/>
              </a:tabLst>
              <a:defRPr/>
            </a:pPr>
            <a:endParaRPr lang="en-US" dirty="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54</a:t>
            </a:fld>
            <a:endParaRPr lang="en-US" sz="1200" b="0" strike="noStrike" spc="-1">
              <a:latin typeface="Times New Roman"/>
            </a:endParaRPr>
          </a:p>
        </p:txBody>
      </p:sp>
    </p:spTree>
    <p:extLst>
      <p:ext uri="{BB962C8B-B14F-4D97-AF65-F5344CB8AC3E}">
        <p14:creationId xmlns:p14="http://schemas.microsoft.com/office/powerpoint/2010/main" val="13475962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endParaRPr lang="en-US" dirty="0">
              <a:latin typeface="Calibri"/>
              <a:cs typeface="Calibri"/>
            </a:endParaRPr>
          </a:p>
        </p:txBody>
      </p:sp>
    </p:spTree>
    <p:extLst>
      <p:ext uri="{BB962C8B-B14F-4D97-AF65-F5344CB8AC3E}">
        <p14:creationId xmlns:p14="http://schemas.microsoft.com/office/powerpoint/2010/main" val="10610482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56</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lgn="l">
              <a:buFont typeface="Arial" panose="020B0604020202020204" pitchFamily="34" charset="0"/>
              <a:buNone/>
            </a:pPr>
            <a:r>
              <a:rPr lang="en-US" altLang="en-US" sz="1100" b="1" dirty="0">
                <a:solidFill>
                  <a:srgbClr val="213163"/>
                </a:solidFill>
                <a:latin typeface="+mn-lt"/>
              </a:rPr>
              <a:t>Python Interfaces</a:t>
            </a:r>
          </a:p>
          <a:p>
            <a:pPr marL="0" indent="0" algn="l">
              <a:buFont typeface="Arial" panose="020B0604020202020204" pitchFamily="34" charset="0"/>
              <a:buNone/>
            </a:pPr>
            <a:endParaRPr lang="en-US" b="0" i="0" dirty="0">
              <a:solidFill>
                <a:srgbClr val="202124"/>
              </a:solidFill>
              <a:effectLst/>
              <a:latin typeface="Google Sans"/>
            </a:endParaRPr>
          </a:p>
          <a:p>
            <a:pPr marL="173736" indent="-173736" algn="l">
              <a:buFont typeface="Arial" panose="020B0604020202020204" pitchFamily="34" charset="0"/>
              <a:buChar char="•"/>
            </a:pPr>
            <a:r>
              <a:rPr lang="en-US" b="0" i="0" dirty="0">
                <a:solidFill>
                  <a:srgbClr val="202124"/>
                </a:solidFill>
                <a:effectLst/>
                <a:latin typeface="Google Sans"/>
              </a:rPr>
              <a:t>What does IDLE do in Python?</a:t>
            </a:r>
            <a:endParaRPr lang="en-US" b="0" i="0" dirty="0">
              <a:solidFill>
                <a:srgbClr val="202124"/>
              </a:solidFill>
              <a:effectLst/>
              <a:latin typeface="arial" panose="020B0604020202020204" pitchFamily="34" charset="0"/>
            </a:endParaRPr>
          </a:p>
          <a:p>
            <a:pPr marL="173736" indent="-173736" algn="l">
              <a:buFont typeface="Arial" panose="020B0604020202020204" pitchFamily="34" charset="0"/>
              <a:buChar char="•"/>
            </a:pPr>
            <a:r>
              <a:rPr lang="en-US" b="0" i="0" dirty="0">
                <a:solidFill>
                  <a:srgbClr val="4D5156"/>
                </a:solidFill>
                <a:effectLst/>
                <a:latin typeface="Google Sans"/>
              </a:rPr>
              <a:t>Just like Python Shell, IDLE can be used to </a:t>
            </a:r>
            <a:r>
              <a:rPr lang="en-US" b="0" i="0" dirty="0">
                <a:solidFill>
                  <a:srgbClr val="040C28"/>
                </a:solidFill>
                <a:effectLst/>
                <a:latin typeface="Google Sans"/>
              </a:rPr>
              <a:t>execute a single statement and create, modify, and execute Python scripts</a:t>
            </a:r>
            <a:r>
              <a:rPr lang="en-US" b="0" i="0" dirty="0">
                <a:solidFill>
                  <a:srgbClr val="4D5156"/>
                </a:solidFill>
                <a:effectLst/>
                <a:latin typeface="Google Sans"/>
              </a:rPr>
              <a:t>. IDLE provides a fully-featured text editor to create Python scripts that include features like syntax highlighting, autocompletion, and smart indent.</a:t>
            </a:r>
            <a:endParaRPr lang="en-US" b="0" i="0" dirty="0">
              <a:solidFill>
                <a:srgbClr val="202124"/>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en-US" sz="1100" dirty="0">
              <a:latin typeface="+mn-l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altLang="en-US" sz="1100" dirty="0">
                <a:latin typeface="+mn-lt"/>
              </a:rPr>
              <a:t>In order to run Python Anaconda is the best option for us.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altLang="en-US" sz="1100" dirty="0">
                <a:latin typeface="+mn-lt"/>
              </a:rPr>
              <a:t>Anaconda is a Python distribution which is very popular and available freely official  websites.</a:t>
            </a:r>
          </a:p>
          <a:p>
            <a:pPr marL="173736" indent="-173736">
              <a:buFont typeface="Arial" panose="020B0604020202020204" pitchFamily="34" charset="0"/>
              <a:buChar char="•"/>
            </a:pPr>
            <a:r>
              <a:rPr lang="en-US" altLang="en-US" sz="1100" u="sng" dirty="0" err="1">
                <a:solidFill>
                  <a:srgbClr val="0000A8"/>
                </a:solidFill>
                <a:latin typeface="+mn-lt"/>
                <a:hlinkClick r:id="rId3">
                  <a:extLst>
                    <a:ext uri="{A12FA001-AC4F-418D-AE19-62706E023703}">
                      <ahyp:hlinkClr xmlns:ahyp="http://schemas.microsoft.com/office/drawing/2018/hyperlinkcolor" val="tx"/>
                    </a:ext>
                  </a:extLst>
                </a:hlinkClick>
              </a:rPr>
              <a:t>PythonWin</a:t>
            </a:r>
            <a:r>
              <a:rPr lang="en-US" altLang="en-US" sz="1100" dirty="0">
                <a:solidFill>
                  <a:srgbClr val="0000A8"/>
                </a:solidFill>
                <a:latin typeface="+mn-lt"/>
              </a:rPr>
              <a:t> </a:t>
            </a:r>
            <a:r>
              <a:rPr lang="en-US" altLang="en-US" sz="1100" dirty="0">
                <a:latin typeface="+mn-lt"/>
              </a:rPr>
              <a:t>–</a:t>
            </a:r>
            <a:r>
              <a:rPr lang="en-IN" altLang="en-US" sz="1100" dirty="0">
                <a:latin typeface="+mn-lt"/>
              </a:rPr>
              <a:t> is </a:t>
            </a:r>
            <a:r>
              <a:rPr lang="en-US" altLang="en-US" sz="1100" dirty="0">
                <a:latin typeface="+mn-lt"/>
              </a:rPr>
              <a:t>a Windows only interface to Python</a:t>
            </a:r>
          </a:p>
          <a:p>
            <a:pPr marL="173736" indent="-173736">
              <a:buFont typeface="Arial" panose="020B0604020202020204" pitchFamily="34" charset="0"/>
              <a:buChar char="•"/>
            </a:pPr>
            <a:r>
              <a:rPr lang="en-IN" altLang="en-US" sz="1100" dirty="0">
                <a:latin typeface="+mn-lt"/>
              </a:rPr>
              <a:t>Another option is Python shell, Python shell is actually command line interface run Python commands.</a:t>
            </a:r>
            <a:endParaRPr lang="en-US" altLang="en-US" sz="1100" dirty="0">
              <a:latin typeface="+mn-l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en-US" sz="1100" dirty="0">
              <a:latin typeface="+mn-l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en-US" sz="1100" dirty="0">
                <a:latin typeface="+mn-lt"/>
              </a:rPr>
              <a:t>For the exercises, we'll use IDLE, but you can try them all and pick a favorite</a:t>
            </a:r>
          </a:p>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027859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73736" indent="-173736" algn="l">
              <a:buFont typeface="Arial" panose="020B0604020202020204" pitchFamily="34" charset="0"/>
              <a:buChar char="•"/>
            </a:pPr>
            <a:r>
              <a:rPr lang="en-US" sz="1100" b="0" i="0" dirty="0">
                <a:solidFill>
                  <a:srgbClr val="181717"/>
                </a:solidFill>
                <a:effectLst/>
                <a:latin typeface="Arial" panose="020B0604020202020204" pitchFamily="34" charset="0"/>
                <a:cs typeface="Arial" panose="020B0604020202020204" pitchFamily="34" charset="0"/>
              </a:rPr>
              <a:t>IDLE can be used to execute a single statement just like Python Shell and also to create, modify, and execute Python scripts. IDLE provides a fully-featured text editor to create Python script that includes features like syntax highlighting, autocompletion, and smart indent. It also has a debugger with stepping and breakpoints features.</a:t>
            </a:r>
          </a:p>
          <a:p>
            <a:pPr marL="173736" indent="-173736" algn="l">
              <a:buFont typeface="Arial" panose="020B0604020202020204" pitchFamily="34" charset="0"/>
              <a:buChar char="•"/>
            </a:pPr>
            <a:r>
              <a:rPr lang="en-US" sz="1100" b="0" i="0" dirty="0">
                <a:solidFill>
                  <a:srgbClr val="181717"/>
                </a:solidFill>
                <a:effectLst/>
                <a:latin typeface="Arial" panose="020B0604020202020204" pitchFamily="34" charset="0"/>
                <a:cs typeface="Arial" panose="020B0604020202020204" pitchFamily="34" charset="0"/>
              </a:rPr>
              <a:t>To start an IDLE interactive shell, search for the IDLE icon in the start menu and double click on it.</a:t>
            </a:r>
          </a:p>
          <a:p>
            <a:pPr marL="457200" indent="-457200" algn="l">
              <a:spcBef>
                <a:spcPts val="600"/>
              </a:spcBef>
              <a:buFont typeface="Arial" panose="020B0604020202020204" pitchFamily="34" charset="0"/>
              <a:buChar char="•"/>
            </a:pPr>
            <a:endParaRPr lang="en-US" sz="1100"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0" i="0" dirty="0">
                <a:solidFill>
                  <a:srgbClr val="181717"/>
                </a:solidFill>
                <a:effectLst/>
                <a:latin typeface="Arial" panose="020B0604020202020204" pitchFamily="34" charset="0"/>
                <a:cs typeface="Arial" panose="020B0604020202020204" pitchFamily="34" charset="0"/>
              </a:rPr>
              <a:t>This will open IDLE, where you can write and execute the Python scripts, as shown.</a:t>
            </a:r>
            <a:endParaRPr lang="en-US" sz="1100" dirty="0">
              <a:latin typeface="Arial" panose="020B0604020202020204" pitchFamily="34" charset="0"/>
              <a:cs typeface="Arial" panose="020B0604020202020204" pitchFamily="34" charset="0"/>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7</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73736" indent="-173736">
              <a:lnSpc>
                <a:spcPct val="100000"/>
              </a:lnSpc>
              <a:buFont typeface="Arial" panose="020B0604020202020204" pitchFamily="34" charset="0"/>
              <a:buChar char="•"/>
              <a:tabLst>
                <a:tab pos="0" algn="l"/>
              </a:tabLst>
            </a:pPr>
            <a:r>
              <a:rPr lang="en-US" sz="1100" b="0" i="0" dirty="0">
                <a:solidFill>
                  <a:srgbClr val="273239"/>
                </a:solidFill>
                <a:effectLst/>
                <a:latin typeface="Arial" panose="020B0604020202020204" pitchFamily="34" charset="0"/>
                <a:cs typeface="Arial" panose="020B0604020202020204" pitchFamily="34" charset="0"/>
              </a:rPr>
              <a:t>The print() function prints the given object to the standard output device (screen) or to the text stream file. Remember the time when you wrote your first program? Yes! I am talking about the “Hello World” program, which is probably the first program that anyone learns in their life. That one line of the program has a print statement that we use daily in our programming without even knowing its intricacies. The purpose of the print() statement is to print the given object to the standard output device or to the text stream file.</a:t>
            </a:r>
            <a:endParaRPr lang="en-US" sz="1100" b="0" strike="noStrike" spc="-1" dirty="0">
              <a:latin typeface="Arial" panose="020B0604020202020204" pitchFamily="34" charset="0"/>
              <a:cs typeface="Arial" panose="020B0604020202020204" pitchFamily="34" charset="0"/>
            </a:endParaRPr>
          </a:p>
          <a:p>
            <a:pPr marL="173736" indent="-173736">
              <a:lnSpc>
                <a:spcPct val="100000"/>
              </a:lnSpc>
              <a:buFont typeface="Arial" panose="020B0604020202020204" pitchFamily="34" charset="0"/>
              <a:buChar char="•"/>
              <a:tabLst>
                <a:tab pos="0" algn="l"/>
              </a:tabLst>
            </a:pPr>
            <a:r>
              <a:rPr lang="en-US" sz="1100" b="0" strike="noStrike" spc="-1" dirty="0">
                <a:latin typeface="Arial" panose="020B0604020202020204" pitchFamily="34" charset="0"/>
                <a:cs typeface="Arial" panose="020B0604020202020204" pitchFamily="34" charset="0"/>
              </a:rPr>
              <a:t>Execute the first hello world program using print statement in idle</a:t>
            </a:r>
          </a:p>
          <a:p>
            <a:pPr marL="173736" indent="-173736">
              <a:lnSpc>
                <a:spcPct val="100000"/>
              </a:lnSpc>
              <a:buFont typeface="Arial" panose="020B0604020202020204" pitchFamily="34" charset="0"/>
              <a:buChar char="•"/>
              <a:tabLst>
                <a:tab pos="0" algn="l"/>
              </a:tabLst>
            </a:pPr>
            <a:r>
              <a:rPr lang="en-IN" sz="1100" b="0" strike="noStrike" spc="-1" dirty="0">
                <a:latin typeface="Arial" panose="020B0604020202020204" pitchFamily="34" charset="0"/>
                <a:cs typeface="Arial" panose="020B0604020202020204" pitchFamily="34" charset="0"/>
              </a:rPr>
              <a:t>So this is the syntax in order to display any content in Python program please try this.</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2419456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73736" indent="-173736">
              <a:lnSpc>
                <a:spcPct val="100000"/>
              </a:lnSpc>
              <a:buFont typeface="Arial" panose="020B0604020202020204" pitchFamily="34" charset="0"/>
              <a:buChar char="•"/>
              <a:tabLst>
                <a:tab pos="0" algn="l"/>
              </a:tabLst>
            </a:pPr>
            <a:r>
              <a:rPr lang="en-IN" sz="1100" b="0" strike="noStrike" spc="-1" dirty="0">
                <a:latin typeface="Arial"/>
              </a:rPr>
              <a:t>So after opening the Python interface either on shall or on any online ide or using </a:t>
            </a:r>
            <a:r>
              <a:rPr lang="en-IN" sz="1100" b="0" strike="noStrike" spc="-1" dirty="0" err="1">
                <a:latin typeface="Arial"/>
              </a:rPr>
              <a:t>Jupyter</a:t>
            </a:r>
            <a:r>
              <a:rPr lang="en-IN" sz="1100" b="0" strike="noStrike" spc="-1" dirty="0">
                <a:latin typeface="Arial"/>
              </a:rPr>
              <a:t> notebook.</a:t>
            </a:r>
          </a:p>
          <a:p>
            <a:pPr marL="173736" indent="-173736">
              <a:lnSpc>
                <a:spcPct val="100000"/>
              </a:lnSpc>
              <a:buFont typeface="Arial" panose="020B0604020202020204" pitchFamily="34" charset="0"/>
              <a:buChar char="•"/>
              <a:tabLst>
                <a:tab pos="0" algn="l"/>
              </a:tabLst>
            </a:pPr>
            <a:r>
              <a:rPr lang="en-IN" sz="1100" b="0" strike="noStrike" spc="-1" dirty="0">
                <a:latin typeface="Arial"/>
              </a:rPr>
              <a:t>Now in shell write print(“hello word”) command as shown in slide and executed.</a:t>
            </a:r>
          </a:p>
          <a:p>
            <a:pPr marL="173736" indent="-173736">
              <a:lnSpc>
                <a:spcPct val="100000"/>
              </a:lnSpc>
              <a:buFont typeface="Arial" panose="020B0604020202020204" pitchFamily="34" charset="0"/>
              <a:buChar char="•"/>
              <a:tabLst>
                <a:tab pos="0" algn="l"/>
              </a:tabLst>
            </a:pPr>
            <a:r>
              <a:rPr lang="en-IN" sz="1100" b="0" strike="noStrike" spc="-1" dirty="0">
                <a:latin typeface="Arial"/>
              </a:rPr>
              <a:t>You will get the output hello word in front of your screen.</a:t>
            </a:r>
            <a:endParaRPr lang="en-US" sz="11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137023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dirty="0">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9/20/2023</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BDBE1-DEC6-4B05-B4BC-D93347DD541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FFFEC75-4862-459E-A890-5EC4C93AF6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A8B973-B46B-4FA2-B9E7-3C8DD21034A4}"/>
              </a:ext>
            </a:extLst>
          </p:cNvPr>
          <p:cNvSpPr>
            <a:spLocks noGrp="1"/>
          </p:cNvSpPr>
          <p:nvPr>
            <p:ph type="dt" sz="half" idx="10"/>
          </p:nvPr>
        </p:nvSpPr>
        <p:spPr/>
        <p:txBody>
          <a:bodyPr/>
          <a:lstStyle/>
          <a:p>
            <a:fld id="{B0550DF7-2FF0-4E33-9009-863FB344F505}" type="datetime1">
              <a:rPr lang="en-IN" smtClean="0"/>
              <a:pPr/>
              <a:t>20-09-2023</a:t>
            </a:fld>
            <a:endParaRPr lang="en-IN"/>
          </a:p>
        </p:txBody>
      </p:sp>
      <p:sp>
        <p:nvSpPr>
          <p:cNvPr id="6" name="Slide Number Placeholder 5">
            <a:extLst>
              <a:ext uri="{FF2B5EF4-FFF2-40B4-BE49-F238E27FC236}">
                <a16:creationId xmlns:a16="http://schemas.microsoft.com/office/drawing/2014/main" id="{A8BB20DA-69BC-4041-A2BC-1E44AB0A5104}"/>
              </a:ext>
            </a:extLst>
          </p:cNvPr>
          <p:cNvSpPr>
            <a:spLocks noGrp="1"/>
          </p:cNvSpPr>
          <p:nvPr>
            <p:ph type="sldNum" sz="quarter" idx="12"/>
          </p:nvPr>
        </p:nvSpPr>
        <p:spPr/>
        <p:txBody>
          <a:bodyPr/>
          <a:lstStyle/>
          <a:p>
            <a:fld id="{0D101AD5-6C87-4D54-9E40-9F82F09AB7AA}" type="slidenum">
              <a:rPr lang="en-IN" smtClean="0"/>
              <a:pPr/>
              <a:t>‹#›</a:t>
            </a:fld>
            <a:endParaRPr lang="en-IN"/>
          </a:p>
        </p:txBody>
      </p:sp>
      <p:sp>
        <p:nvSpPr>
          <p:cNvPr id="7" name="Footer Placeholder 4">
            <a:extLst>
              <a:ext uri="{FF2B5EF4-FFF2-40B4-BE49-F238E27FC236}">
                <a16:creationId xmlns:a16="http://schemas.microsoft.com/office/drawing/2014/main" id="{6341A7A5-BCA1-465B-859D-88150A6DA931}"/>
              </a:ext>
            </a:extLst>
          </p:cNvPr>
          <p:cNvSpPr>
            <a:spLocks noGrp="1"/>
          </p:cNvSpPr>
          <p:nvPr>
            <p:ph type="ftr" sz="quarter" idx="11"/>
          </p:nvPr>
        </p:nvSpPr>
        <p:spPr>
          <a:xfrm>
            <a:off x="3028950" y="4767262"/>
            <a:ext cx="3086100" cy="273844"/>
          </a:xfrm>
          <a:prstGeom prst="rect">
            <a:avLst/>
          </a:prstGeom>
        </p:spPr>
        <p:txBody>
          <a:bodyPr/>
          <a:lstStyle>
            <a:lvl1pPr algn="ctr">
              <a:defRPr sz="600">
                <a:latin typeface="Arial" panose="020B0604020202020204" pitchFamily="34" charset="0"/>
                <a:cs typeface="Arial" panose="020B0604020202020204" pitchFamily="34" charset="0"/>
              </a:defRPr>
            </a:lvl1pPr>
          </a:lstStyle>
          <a:p>
            <a:r>
              <a:rPr lang="en-US"/>
              <a:t>Copyright © </a:t>
            </a:r>
            <a:r>
              <a:rPr lang="en-US" err="1"/>
              <a:t>Edunet</a:t>
            </a:r>
            <a:r>
              <a:rPr lang="en-US"/>
              <a:t> Foundation. All rights reserved.</a:t>
            </a:r>
          </a:p>
        </p:txBody>
      </p:sp>
    </p:spTree>
    <p:extLst>
      <p:ext uri="{BB962C8B-B14F-4D97-AF65-F5344CB8AC3E}">
        <p14:creationId xmlns:p14="http://schemas.microsoft.com/office/powerpoint/2010/main" val="2225644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7"/>
        <p:cNvGrpSpPr/>
        <p:nvPr/>
      </p:nvGrpSpPr>
      <p:grpSpPr>
        <a:xfrm>
          <a:off x="0" y="0"/>
          <a:ext cx="0" cy="0"/>
          <a:chOff x="0" y="0"/>
          <a:chExt cx="0" cy="0"/>
        </a:xfrm>
      </p:grpSpPr>
      <p:sp>
        <p:nvSpPr>
          <p:cNvPr id="18" name="Google Shape;18;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0434845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1142910" y="841860"/>
            <a:ext cx="6857730" cy="17903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55" name="PlaceHolder 2"/>
          <p:cNvSpPr>
            <a:spLocks noGrp="1"/>
          </p:cNvSpPr>
          <p:nvPr>
            <p:ph type="body"/>
          </p:nvPr>
        </p:nvSpPr>
        <p:spPr>
          <a:xfrm>
            <a:off x="457110" y="1203390"/>
            <a:ext cx="8229330" cy="2982960"/>
          </a:xfrm>
          <a:prstGeom prst="rect">
            <a:avLst/>
          </a:prstGeom>
        </p:spPr>
        <p:txBody>
          <a:bodyPr lIns="0" tIns="0" rIns="0" bIns="0">
            <a:normAutofit/>
          </a:bodyPr>
          <a:lstStyle/>
          <a:p>
            <a:endParaRPr lang="en-US" sz="2100" b="0" strike="noStrike" spc="-1">
              <a:solidFill>
                <a:srgbClr val="000000"/>
              </a:solidFill>
              <a:latin typeface="Calibri"/>
            </a:endParaRPr>
          </a:p>
        </p:txBody>
      </p:sp>
    </p:spTree>
    <p:extLst>
      <p:ext uri="{BB962C8B-B14F-4D97-AF65-F5344CB8AC3E}">
        <p14:creationId xmlns:p14="http://schemas.microsoft.com/office/powerpoint/2010/main" val="1237344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CF233472-C4FA-4F47-68C2-72A36057DA2F}"/>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799E217-9FDC-CB04-7923-50EEB638459D}"/>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E9A15FF1-C353-F285-EFD9-8F310E49419C}"/>
              </a:ext>
            </a:extLst>
          </p:cNvPr>
          <p:cNvSpPr txBox="1"/>
          <p:nvPr userDrawn="1"/>
        </p:nvSpPr>
        <p:spPr>
          <a:xfrm>
            <a:off x="132080" y="65687"/>
            <a:ext cx="5171440" cy="338554"/>
          </a:xfrm>
          <a:prstGeom prst="rect">
            <a:avLst/>
          </a:prstGeom>
          <a:noFill/>
        </p:spPr>
        <p:txBody>
          <a:bodyPr wrap="square" rtlCol="0">
            <a:spAutoFit/>
          </a:bodyPr>
          <a:lstStyle/>
          <a:p>
            <a:r>
              <a:rPr lang="en-US" sz="1600" b="1" dirty="0">
                <a:solidFill>
                  <a:schemeClr val="bg1"/>
                </a:solidFill>
              </a:rPr>
              <a:t>Essentials of Python Programming Language</a:t>
            </a:r>
          </a:p>
        </p:txBody>
      </p:sp>
      <p:sp>
        <p:nvSpPr>
          <p:cNvPr id="16" name="Rectangle 15">
            <a:extLst>
              <a:ext uri="{FF2B5EF4-FFF2-40B4-BE49-F238E27FC236}">
                <a16:creationId xmlns:a16="http://schemas.microsoft.com/office/drawing/2014/main" id="{2EF9EF3C-7AF4-9A38-D129-27E3F44314F1}"/>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82CB4AF-4DC7-BA65-3792-E749E8615D84}"/>
              </a:ext>
            </a:extLst>
          </p:cNvPr>
          <p:cNvPicPr>
            <a:picLocks noChangeAspect="1"/>
          </p:cNvPicPr>
          <p:nvPr userDrawn="1"/>
        </p:nvPicPr>
        <p:blipFill>
          <a:blip r:embed="rId17">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 id="2147483688" r:id="rId13"/>
    <p:sldLayoutId id="2147483689" r:id="rId14"/>
    <p:sldLayoutId id="214748369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hyperlink" Target="https://github.com/maxnux/FoundationCourse/blob/main/Lab33_Installation%20of%20Python%20and%20Hello%20World%20Program%20in%20Python_%20%20(1).ipynb"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hyperlink" Target="https://th.bing.com/th/id/OIP.AQ5rAzGvicbIAudCjnmlyQHaHa?w=205&amp;h=205&amp;c=7&amp;r=0&amp;o=5&amp;dpr=1.3&amp;pid=1.7"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hyperlink" Target="https://th.bing.com/th/id/OIP.puQxxCnV_sa5ageMV--A-wHaEj?w=270&amp;h=180&amp;c=7&amp;r=0&amp;o=5&amp;dpr=1.3&amp;pid=1.7"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hyperlink" Target="https://blog.finxter.com/the-ultimate-guide-to-python-tuple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hyperlink" Target="https://th.bing.com/th/id/OIP.QxN93ABT-n49TvtCYqYmnQHaEK?w=298&amp;h=180&amp;c=7&amp;r=0&amp;o=5&amp;dpr=1.3&amp;pid=1.7"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hyperlink" Target="https://github.com/maxnux/FoundationCourse/blob/main/Lab34Class.ipynb"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hyperlink" Target="https://github.com/maxnux/FoundationCourse/blob/main/Lab35class.ipynb"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4.xml"/><Relationship Id="rId4" Type="http://schemas.openxmlformats.org/officeDocument/2006/relationships/hyperlink" Target="https://svitla.com/blog/design-object-oriented-code-python"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hyperlink" Target="https://github.com/maxnux/FoundationCourse/blob/main/Lab36-Sample%20Class%20Room%20Notebook.ipynb"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4.xml"/><Relationship Id="rId4" Type="http://schemas.openxmlformats.org/officeDocument/2006/relationships/hyperlink" Target="https://www.scaler.com/topics/python/inheritance-in-python/"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14.xml"/><Relationship Id="rId4" Type="http://schemas.openxmlformats.org/officeDocument/2006/relationships/hyperlink" Target="https://www.scaler.com/topics/python/polymorphism-in-pyth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14.xml"/><Relationship Id="rId4" Type="http://schemas.openxmlformats.org/officeDocument/2006/relationships/hyperlink" Target="https://www.boardinfinity.com/blog/understanding-encapsulation-in-python/"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1.xml"/><Relationship Id="rId1" Type="http://schemas.openxmlformats.org/officeDocument/2006/relationships/slideLayout" Target="../slideLayouts/slideLayout14.xml"/><Relationship Id="rId4" Type="http://schemas.openxmlformats.org/officeDocument/2006/relationships/hyperlink" Target="http://data:image/png;base64,iVBORw0KGgoAAAANSUhEUgAAASwAAACoCAMAAABt9SM9AAABpFBMVEX3xwP/+wQcCd73/38/3xwX/v8Adb4CeLz7vQAAABwAd7X/v+6rIAACAAAB0AcrM/gLTW7fZ4qMrc6+7l5eXl9fj65psZGRkAABj9++H9xSYxMTHFxcUAFyQAACPI5fEAdME6OjoAAAAAGyYQEBAAFCgAGyH3yDRpaWnLy8uDg4MnJycAFyf6xQU4h8L9/u0AExgAABPzyQUAFB7/0mGYhBgyNx3NqiLWtCDy8vJ0dHQADB0qLx4AEykAGRcAACmkzN7ovxlISEi3t7dXV1fe3t4AFS9/byA9QRxUUSKzmhSrjR398cXvzC+Xl5e+qRuGfRry2XP7+tbz11aQkJDz6afsySnv22aMschwlr9jiqmkuMY5e68oapwAUY1KTyFtYxwWJByafSB7bBlsXyCdjRYmKiH/1hR/stlkn80/ksaiyehbXBdrbBtkYxo/RRYoMBQ2QiEdMQvB4fYlKQ6QhxcRKBU8MhzSuRxGPxTAnR0gJh7ZrRywnCVHThX73In/vziAdDBtYTVeXTcEIhNbSyD6027/6sv53Jru33dufyNrAAAckElEQVR4nO2dj1/TWLbA05LcFkpIGZUfBUxhiAkiiaW3lhZDihkVaAuCuDD79u17w+8qOqPznHG1yrizP9ydf/qdk5TS0qRN+bGMlfOZgbb5Ye6Xc84999xzbxmm5URbivnORy66Zechj/nAJSyPQrv482HVkrBWL2F5liWe5y5heRKi/RbwnZNqXXTbzlgIwFrkApea5UUIo9EYH2AvYXkQQsgSz16aoSchDO3znZNetR4sqi2eF6qWgwW4Bi5heZYn5xWRtiAs0nd+rFoNFjm/sU7rwWKWYucUkLYgLPqYP7fAoeVgkS7OA6zp+3cvYcHIcNVLxqFnYuiLhwXh+1Is4MHB9wx9/aXDIuiyuPqwrt+9hGUJsVxWXQffMzFxCcsSCmY4wLH1Jit6hi5h2UK1irHOdE/PtP0qYP8OBCxKQ77AIazp6cOTA+WTrfN7elyAX3QLz1BIeawTuH5z6MaNrx9hm+9/M2599ujBOLweGnrw4KEF6/7Nb7651WMduv6gf3To7kNb9x59M3Fj4sH1lodFyKIVN0zf7L97vWf85o1b8ObmDRvWrRvXfQ8fDQ3dfzSNsL75+g+PbvZ/gwr16MaD6w8fTQzhefeHHtzvefiH/v7xFofFaOsDlv1cH71lMfsGm3yz1O5b/aAt00NWgAWuC7Uu8KD/vs833v8Arxq3yPUP9dgnO0atF93AsxSt5LKuWyoFKoNNroJ1zMHfxxPuIjGQuzfg98TXlvMav3GzxWFRbc2etz+EdR2VpR6s8Rt3Qdkmeo7IfTGwGG21WrMe9g81htXTb/MBtGCOXwwsbT12HNaEB1gTR7C+JM361seylbDGUWkuzdBRyJqPq4L1qP9mfQePsMoO/taX4+AJpmd81Wb4DWK41W+/uesGqwRm+mtwcF8OrCWeLcHqn7g7Pv3wphVAPRyd+MPD6fG7ExMYlT+4cf04LN+t0VsQp94cxSMTQ18CLKppv3H8Iaybd2+MjvbftRv+Nb6+aWmWr+fBaP/DMqzrFizfo4nR0VF7VDRhB6WtDQsUiy4GODtNimY4PT7ec9jGh+MPcVAzXnozXR5DBw5/j4/bI8PjB1oXFo51qhx8ldwCjfJZdsra/7FWMofF39ZVAXzJ4gd4nmOm56JbeUYCsI7SM46wHkDM5fM89cP5WhpWxVS0E6z76J5Y7o9X3eW/juRPf/pvJ4QX3cozElpZPVPKOpRl+uH9m6MPQLHY3q+c5M8o/1Ml/snJ9W66FaelWjmarl1D4eqEyz3R0ftbB7ru+ZVpp0M9qIbeWbypHKlQHVfFij3i5Y/rxG+RljngriLbuNZCenzVOPAevPwrPN5F93IsxJt0QMsnLRw1K3jCgaoWrg3ZLxNRZ9SLrqRZyXntripBWFpa9wlLE8CQx06cKlZ3oRA4BBzHs1dwqoRon2"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hyperlink" Target="https://github.com/maxnux/FoundationCourse/blob/main/Lab37-Sample%20Class%20Room%20Notebook%20(1).ipynb"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hyperlink" Target="https://www.python.org/dev/peps/pep-0249/" TargetMode="External"/><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15.xml"/><Relationship Id="rId4" Type="http://schemas.openxmlformats.org/officeDocument/2006/relationships/hyperlink" Target="https://i.ytimg.com/vi/a7KaWlZji_Y/maxresdefault.jpg"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6.xml"/><Relationship Id="rId1" Type="http://schemas.openxmlformats.org/officeDocument/2006/relationships/slideLayout" Target="../slideLayouts/slideLayout10.xml"/><Relationship Id="rId4" Type="http://schemas.openxmlformats.org/officeDocument/2006/relationships/hyperlink" Target="https://yuiltripathee.medium.com/connect-your-database-in-python-code-works-almost-everywhere-21637b311bb4"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10.xml"/><Relationship Id="rId4" Type="http://schemas.openxmlformats.org/officeDocument/2006/relationships/hyperlink" Target="https://www.edureka.co/blog/wp-content/uploads/2019/07/py-db-connection-edureka.png"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10.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hyperlink" Target="https://jobaxle.com/blog_detail/career-opportunity-in-python/24"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0.xml"/><Relationship Id="rId1" Type="http://schemas.openxmlformats.org/officeDocument/2006/relationships/slideLayout" Target="../slideLayouts/slideLayout10.xml"/><Relationship Id="rId4" Type="http://schemas.openxmlformats.org/officeDocument/2006/relationships/image" Target="../media/image30.png"/></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1.xml"/><Relationship Id="rId1" Type="http://schemas.openxmlformats.org/officeDocument/2006/relationships/slideLayout" Target="../slideLayouts/slideLayout10.xml"/><Relationship Id="rId4" Type="http://schemas.openxmlformats.org/officeDocument/2006/relationships/image" Target="../media/image32.png"/></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2.xml"/><Relationship Id="rId1" Type="http://schemas.openxmlformats.org/officeDocument/2006/relationships/slideLayout" Target="../slideLayouts/slideLayout13.xml"/><Relationship Id="rId4" Type="http://schemas.openxmlformats.org/officeDocument/2006/relationships/image" Target="../media/image34.png"/></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3.xml"/><Relationship Id="rId1" Type="http://schemas.openxmlformats.org/officeDocument/2006/relationships/slideLayout" Target="../slideLayouts/slideLayout13.xml"/><Relationship Id="rId4" Type="http://schemas.openxmlformats.org/officeDocument/2006/relationships/image" Target="../media/image36.png"/></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4.xml"/><Relationship Id="rId1" Type="http://schemas.openxmlformats.org/officeDocument/2006/relationships/slideLayout" Target="../slideLayouts/slideLayout13.xml"/><Relationship Id="rId4" Type="http://schemas.openxmlformats.org/officeDocument/2006/relationships/image" Target="../media/image38.png"/></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5.xml"/><Relationship Id="rId1" Type="http://schemas.openxmlformats.org/officeDocument/2006/relationships/slideLayout" Target="../slideLayouts/slideLayout13.xml"/><Relationship Id="rId4" Type="http://schemas.openxmlformats.org/officeDocument/2006/relationships/image" Target="../media/image38.png"/></Relationships>
</file>

<file path=ppt/slides/_rels/slide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hyperlink" Target="https://github.com/maxnux/FoundationCourse/blob/main/Lab38-Sample%20Class%20Room%20Notebook.ipynb"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hyperlink" Target="https://cdn.hackr.io/uploads/posts/large/1588602415d0xfhuoXiu.png"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www.tekkiwebsolutions.com/wp-content/uploads/Python-Frameworks-for-Web-Development.jpg" TargetMode="External"/><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th.bing.com/th/id/OIP.AQ5rAzGvicbIAudCjnmlyQHaHa?w=205&amp;h=205&amp;c=7&amp;r=0&amp;o=5&amp;dpr=1.3&amp;pid=1.7"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8" Type="http://schemas.openxmlformats.org/officeDocument/2006/relationships/hyperlink" Target="https://www.projectpro.io/article/machine-learning-frameworks/509" TargetMode="External"/><Relationship Id="rId3" Type="http://schemas.openxmlformats.org/officeDocument/2006/relationships/hyperlink" Target="https://docs.python.org/3/library/" TargetMode="External"/><Relationship Id="rId7" Type="http://schemas.openxmlformats.org/officeDocument/2006/relationships/hyperlink" Target="https://medium.com/javarevisited/top-5-python-frameworks-for-web-development-e034ebe85574" TargetMode="External"/><Relationship Id="rId2" Type="http://schemas.openxmlformats.org/officeDocument/2006/relationships/notesSlide" Target="../notesSlides/notesSlide55.xml"/><Relationship Id="rId1" Type="http://schemas.openxmlformats.org/officeDocument/2006/relationships/slideLayout" Target="../slideLayouts/slideLayout13.xml"/><Relationship Id="rId6" Type="http://schemas.openxmlformats.org/officeDocument/2006/relationships/hyperlink" Target="https://pynative.com/" TargetMode="External"/><Relationship Id="rId11" Type="http://schemas.openxmlformats.org/officeDocument/2006/relationships/hyperlink" Target="https://www.boardinfinity.com/blog/understanding-encapsulation-in-python/" TargetMode="External"/><Relationship Id="rId5" Type="http://schemas.openxmlformats.org/officeDocument/2006/relationships/hyperlink" Target="https://towardsdatascience.com/" TargetMode="External"/><Relationship Id="rId10" Type="http://schemas.openxmlformats.org/officeDocument/2006/relationships/hyperlink" Target="https://www.shiksha.com/online-courses/articles/abstraction-in-python/" TargetMode="External"/><Relationship Id="rId4" Type="http://schemas.openxmlformats.org/officeDocument/2006/relationships/hyperlink" Target="https://www.tutorialspoint.com/numpy" TargetMode="External"/><Relationship Id="rId9" Type="http://schemas.openxmlformats.org/officeDocument/2006/relationships/hyperlink" Target="https://www.javatpoint.com/python-oops-concepts" TargetMode="Externa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th.bing.com/th/id/OIP.AQ5rAzGvicbIAudCjnmlyQHaHa?w=205&amp;h=205&amp;c=7&amp;r=0&amp;o=5&amp;dpr=1.3&amp;pid=1.7"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0" y="0"/>
            <a:ext cx="9144000" cy="5143500"/>
          </a:xfrm>
          <a:prstGeom prst="rect">
            <a:avLst/>
          </a:prstGeom>
        </p:spPr>
      </p:pic>
      <p:sp>
        <p:nvSpPr>
          <p:cNvPr id="4" name="Rectangle: Rounded Corners 3">
            <a:extLst>
              <a:ext uri="{FF2B5EF4-FFF2-40B4-BE49-F238E27FC236}">
                <a16:creationId xmlns:a16="http://schemas.microsoft.com/office/drawing/2014/main" id="{1BFECF01-5B37-F500-F5BF-94F4716E2D91}"/>
              </a:ext>
            </a:extLst>
          </p:cNvPr>
          <p:cNvSpPr/>
          <p:nvPr/>
        </p:nvSpPr>
        <p:spPr>
          <a:xfrm>
            <a:off x="1169043" y="1076446"/>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Google Shape;110;p4" descr="A close up of a sign&#10;&#10;Description automatically generated">
            <a:extLst>
              <a:ext uri="{FF2B5EF4-FFF2-40B4-BE49-F238E27FC236}">
                <a16:creationId xmlns:a16="http://schemas.microsoft.com/office/drawing/2014/main" id="{5932A6D5-A00E-129C-B0F1-3E240A7EB9BD}"/>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8" name="Picture 7">
            <a:extLst>
              <a:ext uri="{FF2B5EF4-FFF2-40B4-BE49-F238E27FC236}">
                <a16:creationId xmlns:a16="http://schemas.microsoft.com/office/drawing/2014/main" id="{D7522E13-2092-E683-387B-61B79ADA0E6C}"/>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1" name="Straight Connector 10">
            <a:extLst>
              <a:ext uri="{FF2B5EF4-FFF2-40B4-BE49-F238E27FC236}">
                <a16:creationId xmlns:a16="http://schemas.microsoft.com/office/drawing/2014/main" id="{76625526-CE00-DA15-6C75-10C22B45835A}"/>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04D715B1-8CE0-869B-F544-DA3C2AAA0AAC}"/>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8" name="Picture 17">
            <a:extLst>
              <a:ext uri="{FF2B5EF4-FFF2-40B4-BE49-F238E27FC236}">
                <a16:creationId xmlns:a16="http://schemas.microsoft.com/office/drawing/2014/main" id="{F810583F-6E7D-E0B9-EF85-2EB95FF5D078}"/>
              </a:ext>
            </a:extLst>
          </p:cNvPr>
          <p:cNvPicPr/>
          <p:nvPr/>
        </p:nvPicPr>
        <p:blipFill>
          <a:blip r:embed="rId6"/>
          <a:stretch/>
        </p:blipFill>
        <p:spPr>
          <a:xfrm>
            <a:off x="6212294" y="1633695"/>
            <a:ext cx="1402381" cy="363414"/>
          </a:xfrm>
          <a:prstGeom prst="rect">
            <a:avLst/>
          </a:prstGeom>
          <a:ln w="0">
            <a:noFill/>
          </a:ln>
        </p:spPr>
      </p:pic>
      <p:cxnSp>
        <p:nvCxnSpPr>
          <p:cNvPr id="7" name="Straight Connector 6">
            <a:extLst>
              <a:ext uri="{FF2B5EF4-FFF2-40B4-BE49-F238E27FC236}">
                <a16:creationId xmlns:a16="http://schemas.microsoft.com/office/drawing/2014/main" id="{383E44D2-12A8-66DE-2633-055E4C4F5C88}"/>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0" name="Picture 9" descr="A blue and black text&#10;&#10;Description automatically generated">
            <a:extLst>
              <a:ext uri="{FF2B5EF4-FFF2-40B4-BE49-F238E27FC236}">
                <a16:creationId xmlns:a16="http://schemas.microsoft.com/office/drawing/2014/main" id="{D7915256-A6BA-514F-6482-14C36AB792E1}"/>
              </a:ext>
            </a:extLst>
          </p:cNvPr>
          <p:cNvPicPr>
            <a:picLocks noChangeAspect="1"/>
          </p:cNvPicPr>
          <p:nvPr/>
        </p:nvPicPr>
        <p:blipFill>
          <a:blip r:embed="rId7"/>
          <a:stretch>
            <a:fillRect/>
          </a:stretch>
        </p:blipFill>
        <p:spPr>
          <a:xfrm>
            <a:off x="1567263" y="1495382"/>
            <a:ext cx="1816256" cy="454064"/>
          </a:xfrm>
          <a:prstGeom prst="rect">
            <a:avLst/>
          </a:prstGeom>
        </p:spPr>
      </p:pic>
      <p:sp>
        <p:nvSpPr>
          <p:cNvPr id="12" name="Rectangle: Rounded Corners 11">
            <a:extLst>
              <a:ext uri="{FF2B5EF4-FFF2-40B4-BE49-F238E27FC236}">
                <a16:creationId xmlns:a16="http://schemas.microsoft.com/office/drawing/2014/main" id="{AF71236D-5C56-C3F8-7F14-DFD45A062510}"/>
              </a:ext>
            </a:extLst>
          </p:cNvPr>
          <p:cNvSpPr/>
          <p:nvPr/>
        </p:nvSpPr>
        <p:spPr>
          <a:xfrm>
            <a:off x="1689123" y="2758698"/>
            <a:ext cx="5858351" cy="1154624"/>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t>Essentials of Python Programming Language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DFA390-AAE3-3D12-3E31-4DD373FAB357}"/>
              </a:ext>
            </a:extLst>
          </p:cNvPr>
          <p:cNvSpPr txBox="1"/>
          <p:nvPr/>
        </p:nvSpPr>
        <p:spPr>
          <a:xfrm>
            <a:off x="130842" y="1038402"/>
            <a:ext cx="7481643" cy="1246495"/>
          </a:xfrm>
          <a:prstGeom prst="rect">
            <a:avLst/>
          </a:prstGeom>
          <a:noFill/>
        </p:spPr>
        <p:txBody>
          <a:bodyPr wrap="square">
            <a:spAutoFit/>
          </a:bodyPr>
          <a:lstStyle/>
          <a:p>
            <a:pPr marL="173736" indent="-173736">
              <a:spcBef>
                <a:spcPts val="600"/>
              </a:spcBef>
              <a:buClr>
                <a:srgbClr val="213163"/>
              </a:buClr>
              <a:buFont typeface="Arial" panose="020B0604020202020204" pitchFamily="34" charset="0"/>
              <a:buChar char="•"/>
            </a:pPr>
            <a:r>
              <a:rPr lang="en-US" altLang="en-US" dirty="0">
                <a:solidFill>
                  <a:schemeClr val="tx1"/>
                </a:solidFill>
                <a:latin typeface="+mn-lt"/>
              </a:rPr>
              <a:t>int</a:t>
            </a:r>
            <a:br>
              <a:rPr lang="en-US" altLang="en-US" dirty="0">
                <a:solidFill>
                  <a:schemeClr val="tx1"/>
                </a:solidFill>
                <a:latin typeface="+mn-lt"/>
              </a:rPr>
            </a:br>
            <a:r>
              <a:rPr lang="en-US" altLang="en-US" dirty="0">
                <a:solidFill>
                  <a:schemeClr val="tx1"/>
                </a:solidFill>
                <a:latin typeface="+mn-lt"/>
              </a:rPr>
              <a:t>	This type is for whole numbers, positive or negative. Examples: 23, -1756</a:t>
            </a:r>
            <a:br>
              <a:rPr lang="en-US" altLang="en-US" dirty="0">
                <a:solidFill>
                  <a:schemeClr val="tx1"/>
                </a:solidFill>
                <a:latin typeface="+mn-lt"/>
              </a:rPr>
            </a:br>
            <a:endParaRPr lang="en-US" altLang="en-US" dirty="0">
              <a:solidFill>
                <a:schemeClr val="tx1"/>
              </a:solidFill>
              <a:latin typeface="+mn-lt"/>
            </a:endParaRPr>
          </a:p>
          <a:p>
            <a:pPr marL="173736" indent="-173736">
              <a:spcBef>
                <a:spcPts val="600"/>
              </a:spcBef>
              <a:buClr>
                <a:srgbClr val="213163"/>
              </a:buClr>
              <a:buFont typeface="Arial" panose="020B0604020202020204" pitchFamily="34" charset="0"/>
              <a:buChar char="•"/>
            </a:pPr>
            <a:r>
              <a:rPr lang="en-US" altLang="en-US" dirty="0">
                <a:solidFill>
                  <a:schemeClr val="tx1"/>
                </a:solidFill>
                <a:latin typeface="+mn-lt"/>
              </a:rPr>
              <a:t>float</a:t>
            </a:r>
            <a:br>
              <a:rPr lang="en-US" altLang="en-US" dirty="0">
                <a:solidFill>
                  <a:schemeClr val="tx1"/>
                </a:solidFill>
                <a:latin typeface="+mn-lt"/>
              </a:rPr>
            </a:br>
            <a:r>
              <a:rPr lang="en-US" altLang="en-US" dirty="0">
                <a:solidFill>
                  <a:schemeClr val="tx1"/>
                </a:solidFill>
                <a:latin typeface="+mn-lt"/>
              </a:rPr>
              <a:t>	This type is for numbers with possible fraction parts.  Examples: 23.0, -14.561</a:t>
            </a:r>
            <a:endParaRPr lang="en-US" sz="1600" b="1" dirty="0">
              <a:solidFill>
                <a:schemeClr val="tx1"/>
              </a:solidFill>
              <a:latin typeface="+mn-lt"/>
            </a:endParaRPr>
          </a:p>
        </p:txBody>
      </p:sp>
      <p:sp>
        <p:nvSpPr>
          <p:cNvPr id="2" name="Google Shape;61;g5fab984687_2_0">
            <a:extLst>
              <a:ext uri="{FF2B5EF4-FFF2-40B4-BE49-F238E27FC236}">
                <a16:creationId xmlns:a16="http://schemas.microsoft.com/office/drawing/2014/main" id="{B196CDD5-4358-7B0E-11C9-679425710842}"/>
              </a:ext>
            </a:extLst>
          </p:cNvPr>
          <p:cNvSpPr txBox="1">
            <a:spLocks/>
          </p:cNvSpPr>
          <p:nvPr/>
        </p:nvSpPr>
        <p:spPr>
          <a:xfrm>
            <a:off x="126265" y="572838"/>
            <a:ext cx="2245229" cy="3596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altLang="en-US" sz="1600" b="1" dirty="0">
                <a:solidFill>
                  <a:srgbClr val="213163"/>
                </a:solidFill>
                <a:latin typeface="+mn-lt"/>
              </a:rPr>
              <a:t>Numeric Data Types</a:t>
            </a:r>
          </a:p>
        </p:txBody>
      </p:sp>
    </p:spTree>
    <p:extLst>
      <p:ext uri="{BB962C8B-B14F-4D97-AF65-F5344CB8AC3E}">
        <p14:creationId xmlns:p14="http://schemas.microsoft.com/office/powerpoint/2010/main" val="4248264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33699" y="57265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altLang="en-US" sz="1600" b="1" dirty="0">
                <a:solidFill>
                  <a:srgbClr val="213163"/>
                </a:solidFill>
                <a:latin typeface="+mn-lt"/>
              </a:rPr>
              <a:t>More than just printing</a:t>
            </a:r>
            <a:endParaRPr lang="en-US" sz="1600" b="1" dirty="0">
              <a:solidFill>
                <a:srgbClr val="213163"/>
              </a:solidFill>
              <a:latin typeface="+mn-lt"/>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3698" y="999744"/>
            <a:ext cx="7062557" cy="14615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buClr>
                <a:srgbClr val="213163"/>
              </a:buClr>
              <a:buFont typeface="Arial" panose="020B0604020202020204" pitchFamily="34" charset="0"/>
              <a:buChar char="•"/>
            </a:pPr>
            <a:r>
              <a:rPr lang="en-US" altLang="en-US" dirty="0"/>
              <a:t>Python is an object oriented language</a:t>
            </a:r>
          </a:p>
          <a:p>
            <a:pPr marL="173736" indent="-173736">
              <a:buClr>
                <a:srgbClr val="213163"/>
              </a:buClr>
              <a:buFont typeface="Arial" panose="020B0604020202020204" pitchFamily="34" charset="0"/>
              <a:buChar char="•"/>
            </a:pPr>
            <a:endParaRPr lang="en-US" altLang="en-US" dirty="0"/>
          </a:p>
          <a:p>
            <a:pPr marL="173736" indent="-173736">
              <a:buClr>
                <a:srgbClr val="213163"/>
              </a:buClr>
              <a:buFont typeface="Arial" panose="020B0604020202020204" pitchFamily="34" charset="0"/>
              <a:buChar char="•"/>
            </a:pPr>
            <a:r>
              <a:rPr lang="en-US" altLang="en-US" dirty="0"/>
              <a:t>Practically everything can be treated as an object</a:t>
            </a:r>
          </a:p>
          <a:p>
            <a:pPr marL="356616">
              <a:buClr>
                <a:srgbClr val="213163"/>
              </a:buClr>
            </a:pPr>
            <a:r>
              <a:rPr lang="en-US" altLang="en-US" dirty="0">
                <a:solidFill>
                  <a:srgbClr val="0000FF"/>
                </a:solidFill>
              </a:rPr>
              <a:t>“hello world” </a:t>
            </a:r>
            <a:r>
              <a:rPr lang="en-US" altLang="en-US" dirty="0"/>
              <a:t>is a string</a:t>
            </a:r>
          </a:p>
          <a:p>
            <a:pPr marL="173736" indent="-173736">
              <a:buClr>
                <a:srgbClr val="213163"/>
              </a:buClr>
              <a:buFont typeface="Arial" panose="020B0604020202020204" pitchFamily="34" charset="0"/>
              <a:buChar char="•"/>
            </a:pPr>
            <a:endParaRPr lang="en-US" altLang="en-US" dirty="0"/>
          </a:p>
          <a:p>
            <a:pPr marL="173736" indent="-173736">
              <a:buClr>
                <a:srgbClr val="213163"/>
              </a:buClr>
              <a:buFont typeface="Arial" panose="020B0604020202020204" pitchFamily="34" charset="0"/>
              <a:buChar char="•"/>
            </a:pPr>
            <a:r>
              <a:rPr lang="en-US" altLang="en-US" dirty="0"/>
              <a:t>Strings, as objects, have methods that return the result of a function on the string</a:t>
            </a:r>
            <a:r>
              <a:rPr lang="en-US" dirty="0"/>
              <a:t>​</a:t>
            </a:r>
          </a:p>
        </p:txBody>
      </p:sp>
    </p:spTree>
    <p:extLst>
      <p:ext uri="{BB962C8B-B14F-4D97-AF65-F5344CB8AC3E}">
        <p14:creationId xmlns:p14="http://schemas.microsoft.com/office/powerpoint/2010/main" val="2829470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1F882AD2-92D7-74C6-495C-687E07154230}"/>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7BE978AF-B697-8C87-4FB9-B9FFED0CE000}"/>
              </a:ext>
            </a:extLst>
          </p:cNvPr>
          <p:cNvSpPr txBox="1">
            <a:spLocks/>
          </p:cNvSpPr>
          <p:nvPr/>
        </p:nvSpPr>
        <p:spPr>
          <a:xfrm>
            <a:off x="1028701" y="2229249"/>
            <a:ext cx="7099436"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extLst>
                    <a:ext uri="{A12FA001-AC4F-418D-AE19-62706E023703}">
                      <ahyp:hlinkClr xmlns:ahyp="http://schemas.microsoft.com/office/drawing/2018/hyperlinkcolor" val="tx"/>
                    </a:ext>
                  </a:extLst>
                </a:hlinkClick>
              </a:rPr>
              <a:t>Lab 33: Installation of Python and Hello World Program in Python</a:t>
            </a:r>
            <a:endParaRPr lang="en-US" sz="1600" b="1" dirty="0">
              <a:solidFill>
                <a:schemeClr val="tx1"/>
              </a:solidFill>
            </a:endParaRPr>
          </a:p>
        </p:txBody>
      </p:sp>
    </p:spTree>
    <p:extLst>
      <p:ext uri="{BB962C8B-B14F-4D97-AF65-F5344CB8AC3E}">
        <p14:creationId xmlns:p14="http://schemas.microsoft.com/office/powerpoint/2010/main" val="924431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7F2BB-95B6-8EA0-19A9-B8B842ED47F0}"/>
              </a:ext>
            </a:extLst>
          </p:cNvPr>
          <p:cNvSpPr>
            <a:spLocks noGrp="1"/>
          </p:cNvSpPr>
          <p:nvPr>
            <p:ph type="title"/>
          </p:nvPr>
        </p:nvSpPr>
        <p:spPr>
          <a:xfrm>
            <a:off x="123036" y="639558"/>
            <a:ext cx="2725043" cy="285584"/>
          </a:xfrm>
        </p:spPr>
        <p:txBody>
          <a:bodyPr/>
          <a:lstStyle/>
          <a:p>
            <a:pPr algn="l"/>
            <a:r>
              <a:rPr lang="en-US" altLang="en-US" sz="1600" b="1" dirty="0">
                <a:solidFill>
                  <a:srgbClr val="213163"/>
                </a:solidFill>
              </a:rPr>
              <a:t>Data Structures in Python</a:t>
            </a:r>
          </a:p>
        </p:txBody>
      </p:sp>
      <p:sp>
        <p:nvSpPr>
          <p:cNvPr id="4" name="TextBox 3">
            <a:extLst>
              <a:ext uri="{FF2B5EF4-FFF2-40B4-BE49-F238E27FC236}">
                <a16:creationId xmlns:a16="http://schemas.microsoft.com/office/drawing/2014/main" id="{E8E76C88-6D63-29EA-FBD8-1EEB797CBB54}"/>
              </a:ext>
            </a:extLst>
          </p:cNvPr>
          <p:cNvSpPr txBox="1"/>
          <p:nvPr/>
        </p:nvSpPr>
        <p:spPr>
          <a:xfrm>
            <a:off x="130842" y="1037844"/>
            <a:ext cx="5744178" cy="3524042"/>
          </a:xfrm>
          <a:prstGeom prst="rect">
            <a:avLst/>
          </a:prstGeom>
          <a:noFill/>
        </p:spPr>
        <p:txBody>
          <a:bodyPr wrap="square" lIns="91440" tIns="45720" rIns="91440" bIns="45720" anchor="t">
            <a:spAutoFit/>
          </a:bodyPr>
          <a:lstStyle/>
          <a:p>
            <a:pPr>
              <a:spcBef>
                <a:spcPts val="600"/>
              </a:spcBef>
            </a:pPr>
            <a:r>
              <a:rPr lang="en-US" altLang="en-US" dirty="0">
                <a:latin typeface="+mn-lt"/>
              </a:rPr>
              <a:t>Lists (mutable sets of strings)</a:t>
            </a:r>
          </a:p>
          <a:p>
            <a:pPr lvl="1">
              <a:spcBef>
                <a:spcPts val="600"/>
              </a:spcBef>
            </a:pPr>
            <a:r>
              <a:rPr lang="en-US" altLang="en-US" dirty="0">
                <a:latin typeface="+mn-lt"/>
                <a:cs typeface="Courier New"/>
              </a:rPr>
              <a:t>      var = [] # create list</a:t>
            </a:r>
          </a:p>
          <a:p>
            <a:pPr lvl="1">
              <a:spcBef>
                <a:spcPts val="600"/>
              </a:spcBef>
            </a:pPr>
            <a:r>
              <a:rPr lang="en-US" altLang="en-US" dirty="0">
                <a:latin typeface="+mn-lt"/>
                <a:cs typeface="Courier New"/>
              </a:rPr>
              <a:t>      var = [‘one’, 2, ‘three’, ‘banana’]</a:t>
            </a:r>
          </a:p>
          <a:p>
            <a:pPr lvl="1">
              <a:spcBef>
                <a:spcPts val="600"/>
              </a:spcBef>
            </a:pPr>
            <a:endParaRPr lang="en-US" altLang="en-US" dirty="0">
              <a:latin typeface="+mn-lt"/>
              <a:cs typeface="Courier New" panose="02070309020205020404" pitchFamily="49" charset="0"/>
            </a:endParaRPr>
          </a:p>
          <a:p>
            <a:pPr>
              <a:spcBef>
                <a:spcPts val="600"/>
              </a:spcBef>
            </a:pPr>
            <a:r>
              <a:rPr lang="en-US" altLang="en-US" dirty="0">
                <a:latin typeface="+mn-lt"/>
                <a:cs typeface="Courier New" panose="02070309020205020404" pitchFamily="49" charset="0"/>
              </a:rPr>
              <a:t>Tuples (immutable sets)</a:t>
            </a:r>
          </a:p>
          <a:p>
            <a:pPr lvl="1">
              <a:spcBef>
                <a:spcPts val="600"/>
              </a:spcBef>
            </a:pPr>
            <a:r>
              <a:rPr lang="en-US" altLang="en-US" dirty="0">
                <a:latin typeface="+mn-lt"/>
                <a:cs typeface="Courier New"/>
              </a:rPr>
              <a:t>       var = (‘one’, 2, ‘three’, ‘banana’)</a:t>
            </a:r>
          </a:p>
          <a:p>
            <a:pPr lvl="1">
              <a:spcBef>
                <a:spcPts val="600"/>
              </a:spcBef>
            </a:pPr>
            <a:endParaRPr lang="en-US" altLang="en-US" dirty="0">
              <a:latin typeface="+mn-lt"/>
              <a:cs typeface="Courier New" panose="02070309020205020404" pitchFamily="49" charset="0"/>
            </a:endParaRPr>
          </a:p>
          <a:p>
            <a:pPr>
              <a:spcBef>
                <a:spcPts val="600"/>
              </a:spcBef>
            </a:pPr>
            <a:r>
              <a:rPr lang="en-US" altLang="en-US" dirty="0">
                <a:latin typeface="+mn-lt"/>
                <a:cs typeface="Courier New" panose="02070309020205020404" pitchFamily="49" charset="0"/>
              </a:rPr>
              <a:t>Dictionaries (associative arrays or ‘hashes’)</a:t>
            </a:r>
          </a:p>
          <a:p>
            <a:pPr lvl="1">
              <a:spcBef>
                <a:spcPts val="600"/>
              </a:spcBef>
            </a:pPr>
            <a:r>
              <a:rPr lang="en-US" altLang="en-US" dirty="0">
                <a:latin typeface="+mn-lt"/>
                <a:cs typeface="Courier New"/>
              </a:rPr>
              <a:t>       var = {} # create dictionary</a:t>
            </a:r>
          </a:p>
          <a:p>
            <a:pPr lvl="1">
              <a:spcBef>
                <a:spcPts val="600"/>
              </a:spcBef>
            </a:pPr>
            <a:r>
              <a:rPr lang="en-US" altLang="en-US" dirty="0">
                <a:latin typeface="+mn-lt"/>
                <a:cs typeface="Courier New"/>
              </a:rPr>
              <a:t>       var = {‘</a:t>
            </a:r>
            <a:r>
              <a:rPr lang="en-US" altLang="en-US" dirty="0" err="1">
                <a:latin typeface="+mn-lt"/>
                <a:cs typeface="Courier New"/>
              </a:rPr>
              <a:t>lat</a:t>
            </a:r>
            <a:r>
              <a:rPr lang="en-US" altLang="en-US" dirty="0">
                <a:latin typeface="+mn-lt"/>
                <a:cs typeface="Courier New"/>
              </a:rPr>
              <a:t>’: 40.20547, ‘</a:t>
            </a:r>
            <a:r>
              <a:rPr lang="en-US" altLang="en-US" dirty="0" err="1">
                <a:latin typeface="+mn-lt"/>
                <a:cs typeface="Courier New"/>
              </a:rPr>
              <a:t>lon</a:t>
            </a:r>
            <a:r>
              <a:rPr lang="en-US" altLang="en-US" dirty="0">
                <a:latin typeface="+mn-lt"/>
                <a:cs typeface="Courier New"/>
              </a:rPr>
              <a:t>’: -74.76322}</a:t>
            </a:r>
          </a:p>
          <a:p>
            <a:pPr lvl="1">
              <a:spcBef>
                <a:spcPts val="600"/>
              </a:spcBef>
            </a:pPr>
            <a:r>
              <a:rPr lang="en-US" altLang="en-US" dirty="0">
                <a:latin typeface="+mn-lt"/>
                <a:cs typeface="Courier New"/>
              </a:rPr>
              <a:t>       var[‘</a:t>
            </a:r>
            <a:r>
              <a:rPr lang="en-US" altLang="en-US" dirty="0" err="1">
                <a:latin typeface="+mn-lt"/>
                <a:cs typeface="Courier New"/>
              </a:rPr>
              <a:t>lat</a:t>
            </a:r>
            <a:r>
              <a:rPr lang="en-US" altLang="en-US" dirty="0">
                <a:latin typeface="+mn-lt"/>
                <a:cs typeface="Courier New"/>
              </a:rPr>
              <a:t>’] = 40.2054</a:t>
            </a:r>
          </a:p>
          <a:p>
            <a:pPr>
              <a:spcBef>
                <a:spcPts val="600"/>
              </a:spcBef>
            </a:pPr>
            <a:r>
              <a:rPr lang="en-US" altLang="en-US" dirty="0">
                <a:latin typeface="+mn-lt"/>
                <a:cs typeface="Courier New"/>
              </a:rPr>
              <a:t>Each has its own set of methods</a:t>
            </a:r>
          </a:p>
        </p:txBody>
      </p:sp>
      <p:pic>
        <p:nvPicPr>
          <p:cNvPr id="3" name="Picture 2" descr="A blue and yellow snake logo&#10;&#10;Description automatically generated">
            <a:extLst>
              <a:ext uri="{FF2B5EF4-FFF2-40B4-BE49-F238E27FC236}">
                <a16:creationId xmlns:a16="http://schemas.microsoft.com/office/drawing/2014/main" id="{C34C6A84-F865-262C-FB1D-3579E0915FEB}"/>
              </a:ext>
            </a:extLst>
          </p:cNvPr>
          <p:cNvPicPr>
            <a:picLocks noChangeAspect="1"/>
          </p:cNvPicPr>
          <p:nvPr/>
        </p:nvPicPr>
        <p:blipFill>
          <a:blip r:embed="rId3"/>
          <a:stretch>
            <a:fillRect/>
          </a:stretch>
        </p:blipFill>
        <p:spPr>
          <a:xfrm>
            <a:off x="5903215" y="1505224"/>
            <a:ext cx="2354935" cy="2579095"/>
          </a:xfrm>
          <a:prstGeom prst="rect">
            <a:avLst/>
          </a:prstGeom>
          <a:effectLst>
            <a:outerShdw blurRad="50800" dist="38100" dir="5400000" algn="t" rotWithShape="0">
              <a:prstClr val="black">
                <a:alpha val="40000"/>
              </a:prstClr>
            </a:outerShdw>
          </a:effectLst>
        </p:spPr>
      </p:pic>
      <p:sp>
        <p:nvSpPr>
          <p:cNvPr id="6" name="TextBox 5">
            <a:extLst>
              <a:ext uri="{FF2B5EF4-FFF2-40B4-BE49-F238E27FC236}">
                <a16:creationId xmlns:a16="http://schemas.microsoft.com/office/drawing/2014/main" id="{9E169721-70DB-89DD-B9BE-0D8E47EF309B}"/>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8" name="Straight Connector 7">
            <a:extLst>
              <a:ext uri="{FF2B5EF4-FFF2-40B4-BE49-F238E27FC236}">
                <a16:creationId xmlns:a16="http://schemas.microsoft.com/office/drawing/2014/main" id="{142311E4-A6B2-76CB-1859-C80AB996362D}"/>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996BFDA9-0278-106B-F949-98EFDBF7CF63}"/>
              </a:ext>
            </a:extLst>
          </p:cNvPr>
          <p:cNvSpPr txBox="1"/>
          <p:nvPr/>
        </p:nvSpPr>
        <p:spPr>
          <a:xfrm>
            <a:off x="690891" y="4656005"/>
            <a:ext cx="65404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4"/>
              </a:rPr>
              <a:t>OIP</a:t>
            </a:r>
            <a:r>
              <a:rPr lang="en-US" sz="1200" dirty="0">
                <a:solidFill>
                  <a:srgbClr val="0000FF"/>
                </a:solidFill>
                <a:hlinkClick r:id="rId4">
                  <a:extLst>
                    <a:ext uri="{A12FA001-AC4F-418D-AE19-62706E023703}">
                      <ahyp:hlinkClr xmlns:ahyp="http://schemas.microsoft.com/office/drawing/2018/hyperlinkcolor" val="tx"/>
                    </a:ext>
                  </a:extLst>
                </a:hlinkClick>
              </a:rPr>
              <a:t>.AQ5rAzGvicbIAudCjnmlyQHaHa (266×266) (bing.com)</a:t>
            </a:r>
            <a:endParaRPr lang="en-US"/>
          </a:p>
        </p:txBody>
      </p:sp>
    </p:spTree>
    <p:extLst>
      <p:ext uri="{BB962C8B-B14F-4D97-AF65-F5344CB8AC3E}">
        <p14:creationId xmlns:p14="http://schemas.microsoft.com/office/powerpoint/2010/main" val="2715019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5EED4-1F6E-2057-E200-9CF0B0CCE25D}"/>
              </a:ext>
            </a:extLst>
          </p:cNvPr>
          <p:cNvSpPr>
            <a:spLocks noGrp="1"/>
          </p:cNvSpPr>
          <p:nvPr>
            <p:ph type="title"/>
          </p:nvPr>
        </p:nvSpPr>
        <p:spPr>
          <a:xfrm>
            <a:off x="130842" y="617256"/>
            <a:ext cx="1415500" cy="335569"/>
          </a:xfrm>
        </p:spPr>
        <p:txBody>
          <a:bodyPr/>
          <a:lstStyle/>
          <a:p>
            <a:pPr algn="l"/>
            <a:r>
              <a:rPr lang="en-US" altLang="en-US" sz="1600" b="1" dirty="0">
                <a:solidFill>
                  <a:srgbClr val="213163"/>
                </a:solidFill>
                <a:latin typeface="+mn-lt"/>
              </a:rPr>
              <a:t>Lists</a:t>
            </a:r>
            <a:endParaRPr lang="en-IN" sz="1600" b="1" dirty="0">
              <a:solidFill>
                <a:srgbClr val="213163"/>
              </a:solidFill>
              <a:latin typeface="+mn-lt"/>
            </a:endParaRPr>
          </a:p>
        </p:txBody>
      </p:sp>
      <p:sp>
        <p:nvSpPr>
          <p:cNvPr id="4" name="TextBox 3">
            <a:extLst>
              <a:ext uri="{FF2B5EF4-FFF2-40B4-BE49-F238E27FC236}">
                <a16:creationId xmlns:a16="http://schemas.microsoft.com/office/drawing/2014/main" id="{C3E6D831-77DB-D5F5-1A53-F5E974C4B257}"/>
              </a:ext>
            </a:extLst>
          </p:cNvPr>
          <p:cNvSpPr txBox="1"/>
          <p:nvPr/>
        </p:nvSpPr>
        <p:spPr>
          <a:xfrm>
            <a:off x="138276" y="1045464"/>
            <a:ext cx="4555644" cy="2677656"/>
          </a:xfrm>
          <a:prstGeom prst="rect">
            <a:avLst/>
          </a:prstGeom>
          <a:noFill/>
        </p:spPr>
        <p:txBody>
          <a:bodyPr wrap="square">
            <a:spAutoFit/>
          </a:bodyPr>
          <a:lstStyle/>
          <a:p>
            <a:pPr marL="173736" indent="-173736">
              <a:buClr>
                <a:srgbClr val="213163"/>
              </a:buClr>
              <a:buFont typeface="Arial" panose="020B0604020202020204" pitchFamily="34" charset="0"/>
              <a:buChar char="•"/>
            </a:pPr>
            <a:r>
              <a:rPr lang="en-US" altLang="en-US" dirty="0"/>
              <a:t>Think of a list as a stack of cards, on which your information is written</a:t>
            </a:r>
          </a:p>
          <a:p>
            <a:pPr marL="173736" indent="-173736">
              <a:buClr>
                <a:srgbClr val="213163"/>
              </a:buClr>
              <a:buFont typeface="Arial" panose="020B0604020202020204" pitchFamily="34" charset="0"/>
              <a:buChar char="•"/>
            </a:pPr>
            <a:endParaRPr lang="en-US" altLang="en-US" dirty="0"/>
          </a:p>
          <a:p>
            <a:pPr marL="173736" indent="-173736">
              <a:buClr>
                <a:srgbClr val="213163"/>
              </a:buClr>
              <a:buFont typeface="Arial" panose="020B0604020202020204" pitchFamily="34" charset="0"/>
              <a:buChar char="•"/>
            </a:pPr>
            <a:r>
              <a:rPr lang="en-US" altLang="en-US" dirty="0"/>
              <a:t>The information stays in the order you place it in until you modify that order</a:t>
            </a:r>
          </a:p>
          <a:p>
            <a:pPr marL="173736" indent="-173736">
              <a:buClr>
                <a:srgbClr val="213163"/>
              </a:buClr>
              <a:buFont typeface="Arial" panose="020B0604020202020204" pitchFamily="34" charset="0"/>
              <a:buChar char="•"/>
            </a:pPr>
            <a:endParaRPr lang="en-US" altLang="en-US" dirty="0"/>
          </a:p>
          <a:p>
            <a:pPr marL="173736" indent="-173736">
              <a:buClr>
                <a:srgbClr val="213163"/>
              </a:buClr>
              <a:buFont typeface="Arial" panose="020B0604020202020204" pitchFamily="34" charset="0"/>
              <a:buChar char="•"/>
            </a:pPr>
            <a:r>
              <a:rPr lang="en-US" altLang="en-US" dirty="0"/>
              <a:t>Methods return a string or subset of the list or modify the list to add or remove components</a:t>
            </a:r>
          </a:p>
          <a:p>
            <a:pPr marL="173736" indent="-173736">
              <a:buClr>
                <a:srgbClr val="213163"/>
              </a:buClr>
              <a:buFont typeface="Arial" panose="020B0604020202020204" pitchFamily="34" charset="0"/>
              <a:buChar char="•"/>
            </a:pPr>
            <a:r>
              <a:rPr lang="en-US" altLang="en-US" dirty="0"/>
              <a:t>Written as </a:t>
            </a:r>
            <a:r>
              <a:rPr lang="en-US" altLang="en-US" dirty="0">
                <a:cs typeface="Courier New" panose="02070309020205020404" pitchFamily="49" charset="0"/>
              </a:rPr>
              <a:t>var[</a:t>
            </a:r>
            <a:r>
              <a:rPr lang="en-US" altLang="en-US" i="1" dirty="0">
                <a:cs typeface="Courier New" panose="02070309020205020404" pitchFamily="49" charset="0"/>
              </a:rPr>
              <a:t>index</a:t>
            </a:r>
            <a:r>
              <a:rPr lang="en-US" altLang="en-US" dirty="0">
                <a:cs typeface="Courier New" panose="02070309020205020404" pitchFamily="49" charset="0"/>
              </a:rPr>
              <a:t>]</a:t>
            </a:r>
            <a:r>
              <a:rPr lang="en-US" altLang="en-US" dirty="0"/>
              <a:t>, index refers to order within set (think card number, starting at 0)</a:t>
            </a:r>
          </a:p>
          <a:p>
            <a:pPr marL="173736" indent="-173736">
              <a:buClr>
                <a:srgbClr val="213163"/>
              </a:buClr>
              <a:buFont typeface="Arial" panose="020B0604020202020204" pitchFamily="34" charset="0"/>
              <a:buChar char="•"/>
            </a:pPr>
            <a:endParaRPr lang="en-US" altLang="en-US" dirty="0"/>
          </a:p>
          <a:p>
            <a:pPr marL="173736" indent="-173736">
              <a:buClr>
                <a:srgbClr val="213163"/>
              </a:buClr>
              <a:buFont typeface="Arial" panose="020B0604020202020204" pitchFamily="34" charset="0"/>
              <a:buChar char="•"/>
            </a:pPr>
            <a:r>
              <a:rPr lang="en-US" altLang="en-US" dirty="0"/>
              <a:t>You can step through lists as part of a loop</a:t>
            </a:r>
          </a:p>
        </p:txBody>
      </p:sp>
      <p:pic>
        <p:nvPicPr>
          <p:cNvPr id="3" name="Picture 2" descr="A black background with text and symbols&#10;&#10;Description automatically generated">
            <a:extLst>
              <a:ext uri="{FF2B5EF4-FFF2-40B4-BE49-F238E27FC236}">
                <a16:creationId xmlns:a16="http://schemas.microsoft.com/office/drawing/2014/main" id="{F2AA2C29-6CE5-5BF5-946D-247F92256122}"/>
              </a:ext>
            </a:extLst>
          </p:cNvPr>
          <p:cNvPicPr>
            <a:picLocks noChangeAspect="1"/>
          </p:cNvPicPr>
          <p:nvPr/>
        </p:nvPicPr>
        <p:blipFill>
          <a:blip r:embed="rId3"/>
          <a:stretch>
            <a:fillRect/>
          </a:stretch>
        </p:blipFill>
        <p:spPr>
          <a:xfrm>
            <a:off x="5725236" y="1657350"/>
            <a:ext cx="2743200" cy="1828800"/>
          </a:xfrm>
          <a:prstGeom prst="rect">
            <a:avLst/>
          </a:prstGeom>
        </p:spPr>
      </p:pic>
      <p:sp>
        <p:nvSpPr>
          <p:cNvPr id="7" name="TextBox 6">
            <a:extLst>
              <a:ext uri="{FF2B5EF4-FFF2-40B4-BE49-F238E27FC236}">
                <a16:creationId xmlns:a16="http://schemas.microsoft.com/office/drawing/2014/main" id="{A213C19F-D9D6-2D5B-03F2-8788CA1248F8}"/>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9" name="Straight Connector 8">
            <a:extLst>
              <a:ext uri="{FF2B5EF4-FFF2-40B4-BE49-F238E27FC236}">
                <a16:creationId xmlns:a16="http://schemas.microsoft.com/office/drawing/2014/main" id="{6D3E4DDB-BFF6-59F9-C372-4DB1A4F20562}"/>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11" name="TextBox 10">
            <a:extLst>
              <a:ext uri="{FF2B5EF4-FFF2-40B4-BE49-F238E27FC236}">
                <a16:creationId xmlns:a16="http://schemas.microsoft.com/office/drawing/2014/main" id="{831E6C07-89BF-7795-41F4-930980A85DE4}"/>
              </a:ext>
            </a:extLst>
          </p:cNvPr>
          <p:cNvSpPr txBox="1"/>
          <p:nvPr/>
        </p:nvSpPr>
        <p:spPr>
          <a:xfrm>
            <a:off x="690891" y="4656005"/>
            <a:ext cx="65404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4"/>
              </a:rPr>
              <a:t>OIP.puQxxCnV_sa5ageMV--A-wHaEj (351×234) (bing.com)</a:t>
            </a:r>
            <a:endParaRPr lang="en-US">
              <a:hlinkClick r:id="rId4"/>
            </a:endParaRPr>
          </a:p>
        </p:txBody>
      </p:sp>
    </p:spTree>
    <p:extLst>
      <p:ext uri="{BB962C8B-B14F-4D97-AF65-F5344CB8AC3E}">
        <p14:creationId xmlns:p14="http://schemas.microsoft.com/office/powerpoint/2010/main" val="1434458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AE889-D8E4-774D-428B-A6B9B24B820F}"/>
              </a:ext>
            </a:extLst>
          </p:cNvPr>
          <p:cNvSpPr>
            <a:spLocks noGrp="1"/>
          </p:cNvSpPr>
          <p:nvPr>
            <p:ph type="title"/>
          </p:nvPr>
        </p:nvSpPr>
        <p:spPr>
          <a:xfrm>
            <a:off x="123408" y="632124"/>
            <a:ext cx="1606310" cy="306084"/>
          </a:xfrm>
        </p:spPr>
        <p:txBody>
          <a:bodyPr/>
          <a:lstStyle/>
          <a:p>
            <a:pPr algn="l"/>
            <a:r>
              <a:rPr lang="en-US" sz="1600" b="1" dirty="0">
                <a:solidFill>
                  <a:srgbClr val="213163"/>
                </a:solidFill>
              </a:rPr>
              <a:t>Lists Methods</a:t>
            </a:r>
            <a:endParaRPr lang="en-IN" sz="1600" b="1" dirty="0">
              <a:solidFill>
                <a:srgbClr val="213163"/>
              </a:solidFill>
            </a:endParaRPr>
          </a:p>
        </p:txBody>
      </p:sp>
      <p:sp>
        <p:nvSpPr>
          <p:cNvPr id="4" name="TextBox 3">
            <a:extLst>
              <a:ext uri="{FF2B5EF4-FFF2-40B4-BE49-F238E27FC236}">
                <a16:creationId xmlns:a16="http://schemas.microsoft.com/office/drawing/2014/main" id="{EC1BB8E8-9F10-5201-6E5C-9CABB3E479B6}"/>
              </a:ext>
            </a:extLst>
          </p:cNvPr>
          <p:cNvSpPr txBox="1"/>
          <p:nvPr/>
        </p:nvSpPr>
        <p:spPr>
          <a:xfrm>
            <a:off x="130470" y="1045464"/>
            <a:ext cx="7467600" cy="2354491"/>
          </a:xfrm>
          <a:prstGeom prst="rect">
            <a:avLst/>
          </a:prstGeom>
          <a:noFill/>
        </p:spPr>
        <p:txBody>
          <a:bodyPr wrap="square">
            <a:spAutoFit/>
          </a:bodyPr>
          <a:lstStyle/>
          <a:p>
            <a:pPr marL="173736" indent="-173736">
              <a:spcBef>
                <a:spcPts val="600"/>
              </a:spcBef>
              <a:buFont typeface="Arial" panose="020B0604020202020204" pitchFamily="34" charset="0"/>
              <a:buChar char="•"/>
            </a:pPr>
            <a:r>
              <a:rPr lang="en-US" altLang="en-US" dirty="0">
                <a:latin typeface="+mn-lt"/>
              </a:rPr>
              <a:t>Adding to the List</a:t>
            </a:r>
          </a:p>
          <a:p>
            <a:pPr lvl="1">
              <a:spcBef>
                <a:spcPts val="600"/>
              </a:spcBef>
            </a:pPr>
            <a:r>
              <a:rPr lang="en-US" altLang="en-US" dirty="0">
                <a:latin typeface="+mn-lt"/>
              </a:rPr>
              <a:t>	var[</a:t>
            </a:r>
            <a:r>
              <a:rPr lang="en-US" altLang="en-US" i="1" dirty="0">
                <a:latin typeface="+mn-lt"/>
              </a:rPr>
              <a:t>n</a:t>
            </a:r>
            <a:r>
              <a:rPr lang="en-US" altLang="en-US" dirty="0">
                <a:latin typeface="+mn-lt"/>
              </a:rPr>
              <a:t>] = </a:t>
            </a:r>
            <a:r>
              <a:rPr lang="en-US" altLang="en-US" i="1" dirty="0">
                <a:latin typeface="+mn-lt"/>
              </a:rPr>
              <a:t>object 	#r</a:t>
            </a:r>
            <a:r>
              <a:rPr lang="en-US" altLang="en-US" dirty="0">
                <a:latin typeface="+mn-lt"/>
              </a:rPr>
              <a:t>eplaces </a:t>
            </a:r>
            <a:r>
              <a:rPr lang="en-US" altLang="en-US" i="1" dirty="0">
                <a:latin typeface="+mn-lt"/>
              </a:rPr>
              <a:t>nth value</a:t>
            </a:r>
            <a:r>
              <a:rPr lang="en-US" altLang="en-US" dirty="0">
                <a:latin typeface="+mn-lt"/>
              </a:rPr>
              <a:t> with </a:t>
            </a:r>
            <a:r>
              <a:rPr lang="en-US" altLang="en-US" i="1" dirty="0">
                <a:latin typeface="+mn-lt"/>
              </a:rPr>
              <a:t>object</a:t>
            </a:r>
          </a:p>
          <a:p>
            <a:pPr lvl="1">
              <a:spcBef>
                <a:spcPts val="600"/>
              </a:spcBef>
            </a:pPr>
            <a:r>
              <a:rPr lang="en-US" altLang="en-US" dirty="0">
                <a:latin typeface="+mn-lt"/>
              </a:rPr>
              <a:t>	</a:t>
            </a:r>
            <a:r>
              <a:rPr lang="en-US" altLang="en-US" dirty="0" err="1">
                <a:latin typeface="+mn-lt"/>
              </a:rPr>
              <a:t>var.append</a:t>
            </a:r>
            <a:r>
              <a:rPr lang="en-US" altLang="en-US" dirty="0">
                <a:latin typeface="+mn-lt"/>
              </a:rPr>
              <a:t>(</a:t>
            </a:r>
            <a:r>
              <a:rPr lang="en-US" altLang="en-US" i="1" dirty="0">
                <a:latin typeface="+mn-lt"/>
              </a:rPr>
              <a:t>object</a:t>
            </a:r>
            <a:r>
              <a:rPr lang="en-US" altLang="en-US" dirty="0">
                <a:latin typeface="+mn-lt"/>
              </a:rPr>
              <a:t>)	#adds </a:t>
            </a:r>
            <a:r>
              <a:rPr lang="en-US" altLang="en-US" i="1" dirty="0">
                <a:latin typeface="+mn-lt"/>
              </a:rPr>
              <a:t>object</a:t>
            </a:r>
            <a:r>
              <a:rPr lang="en-US" altLang="en-US" dirty="0">
                <a:latin typeface="+mn-lt"/>
              </a:rPr>
              <a:t> to the end of the list</a:t>
            </a:r>
          </a:p>
          <a:p>
            <a:pPr lvl="2">
              <a:spcBef>
                <a:spcPts val="600"/>
              </a:spcBef>
            </a:pPr>
            <a:endParaRPr lang="en-US" altLang="en-US" dirty="0">
              <a:latin typeface="+mn-lt"/>
            </a:endParaRPr>
          </a:p>
          <a:p>
            <a:pPr marL="173736" indent="-173736">
              <a:spcBef>
                <a:spcPts val="600"/>
              </a:spcBef>
              <a:buFont typeface="Arial" panose="020B0604020202020204" pitchFamily="34" charset="0"/>
              <a:buChar char="•"/>
            </a:pPr>
            <a:r>
              <a:rPr lang="en-US" altLang="en-US" dirty="0">
                <a:latin typeface="+mn-lt"/>
              </a:rPr>
              <a:t>Removing from the List</a:t>
            </a:r>
          </a:p>
          <a:p>
            <a:pPr lvl="1">
              <a:spcBef>
                <a:spcPts val="600"/>
              </a:spcBef>
            </a:pPr>
            <a:r>
              <a:rPr lang="en-US" altLang="en-US" dirty="0">
                <a:latin typeface="+mn-lt"/>
              </a:rPr>
              <a:t>	var[</a:t>
            </a:r>
            <a:r>
              <a:rPr lang="en-US" altLang="en-US" i="1" dirty="0">
                <a:latin typeface="+mn-lt"/>
              </a:rPr>
              <a:t>n</a:t>
            </a:r>
            <a:r>
              <a:rPr lang="en-US" altLang="en-US" dirty="0">
                <a:latin typeface="+mn-lt"/>
              </a:rPr>
              <a:t>] = []		#empties contents of card, but preserves order</a:t>
            </a:r>
          </a:p>
          <a:p>
            <a:pPr lvl="1">
              <a:spcBef>
                <a:spcPts val="600"/>
              </a:spcBef>
            </a:pPr>
            <a:r>
              <a:rPr lang="en-US" altLang="en-US" dirty="0">
                <a:latin typeface="+mn-lt"/>
              </a:rPr>
              <a:t>	</a:t>
            </a:r>
            <a:r>
              <a:rPr lang="en-US" altLang="en-US" dirty="0" err="1">
                <a:latin typeface="+mn-lt"/>
              </a:rPr>
              <a:t>var.remove</a:t>
            </a:r>
            <a:r>
              <a:rPr lang="en-US" altLang="en-US" dirty="0">
                <a:latin typeface="+mn-lt"/>
              </a:rPr>
              <a:t>(</a:t>
            </a:r>
            <a:r>
              <a:rPr lang="en-US" altLang="en-US" i="1" dirty="0">
                <a:latin typeface="+mn-lt"/>
              </a:rPr>
              <a:t>n</a:t>
            </a:r>
            <a:r>
              <a:rPr lang="en-US" altLang="en-US" dirty="0">
                <a:latin typeface="+mn-lt"/>
              </a:rPr>
              <a:t>)	#removes card at </a:t>
            </a:r>
            <a:r>
              <a:rPr lang="en-US" altLang="en-US" i="1" dirty="0">
                <a:latin typeface="+mn-lt"/>
              </a:rPr>
              <a:t>n</a:t>
            </a:r>
            <a:endParaRPr lang="en-US" altLang="en-US" dirty="0">
              <a:latin typeface="+mn-lt"/>
            </a:endParaRPr>
          </a:p>
          <a:p>
            <a:pPr lvl="1">
              <a:spcBef>
                <a:spcPts val="600"/>
              </a:spcBef>
            </a:pPr>
            <a:r>
              <a:rPr lang="en-US" altLang="en-US" dirty="0">
                <a:latin typeface="+mn-lt"/>
              </a:rPr>
              <a:t>	</a:t>
            </a:r>
            <a:r>
              <a:rPr lang="en-US" altLang="en-US" dirty="0" err="1">
                <a:latin typeface="+mn-lt"/>
              </a:rPr>
              <a:t>var.pop</a:t>
            </a:r>
            <a:r>
              <a:rPr lang="en-US" altLang="en-US" dirty="0">
                <a:latin typeface="+mn-lt"/>
              </a:rPr>
              <a:t>(</a:t>
            </a:r>
            <a:r>
              <a:rPr lang="en-US" altLang="en-US" i="1" dirty="0">
                <a:latin typeface="+mn-lt"/>
              </a:rPr>
              <a:t>n</a:t>
            </a:r>
            <a:r>
              <a:rPr lang="en-US" altLang="en-US" dirty="0">
                <a:latin typeface="+mn-lt"/>
              </a:rPr>
              <a:t>)		#removes </a:t>
            </a:r>
            <a:r>
              <a:rPr lang="en-US" altLang="en-US" i="1" dirty="0">
                <a:latin typeface="+mn-lt"/>
              </a:rPr>
              <a:t>n</a:t>
            </a:r>
            <a:r>
              <a:rPr lang="en-US" altLang="en-US" dirty="0">
                <a:latin typeface="+mn-lt"/>
              </a:rPr>
              <a:t> and returns its value</a:t>
            </a:r>
          </a:p>
        </p:txBody>
      </p:sp>
    </p:spTree>
    <p:extLst>
      <p:ext uri="{BB962C8B-B14F-4D97-AF65-F5344CB8AC3E}">
        <p14:creationId xmlns:p14="http://schemas.microsoft.com/office/powerpoint/2010/main" val="14001702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429F3F-19A5-5913-1EE0-6CFA1D1D8A5F}"/>
              </a:ext>
            </a:extLst>
          </p:cNvPr>
          <p:cNvSpPr txBox="1"/>
          <p:nvPr/>
        </p:nvSpPr>
        <p:spPr>
          <a:xfrm>
            <a:off x="138276" y="617442"/>
            <a:ext cx="3801264" cy="338554"/>
          </a:xfrm>
          <a:prstGeom prst="rect">
            <a:avLst/>
          </a:prstGeom>
          <a:noFill/>
        </p:spPr>
        <p:txBody>
          <a:bodyPr wrap="square">
            <a:spAutoFit/>
          </a:bodyPr>
          <a:lstStyle/>
          <a:p>
            <a:r>
              <a:rPr lang="en-US" altLang="en-US" sz="1600" b="1" dirty="0">
                <a:solidFill>
                  <a:srgbClr val="213163"/>
                </a:solidFill>
              </a:rPr>
              <a:t>Tuples</a:t>
            </a:r>
            <a:endParaRPr lang="en-IN" sz="1600" b="1" dirty="0">
              <a:solidFill>
                <a:srgbClr val="213163"/>
              </a:solidFill>
            </a:endParaRPr>
          </a:p>
        </p:txBody>
      </p:sp>
      <p:sp>
        <p:nvSpPr>
          <p:cNvPr id="5" name="TextBox 4">
            <a:extLst>
              <a:ext uri="{FF2B5EF4-FFF2-40B4-BE49-F238E27FC236}">
                <a16:creationId xmlns:a16="http://schemas.microsoft.com/office/drawing/2014/main" id="{0E8AB715-6C31-9BFD-4F99-B7B2BFDBA054}"/>
              </a:ext>
            </a:extLst>
          </p:cNvPr>
          <p:cNvSpPr txBox="1"/>
          <p:nvPr/>
        </p:nvSpPr>
        <p:spPr>
          <a:xfrm>
            <a:off x="130843" y="1037844"/>
            <a:ext cx="4441158" cy="2031325"/>
          </a:xfrm>
          <a:prstGeom prst="rect">
            <a:avLst/>
          </a:prstGeom>
          <a:noFill/>
        </p:spPr>
        <p:txBody>
          <a:bodyPr wrap="square">
            <a:spAutoFit/>
          </a:bodyPr>
          <a:lstStyle/>
          <a:p>
            <a:r>
              <a:rPr lang="en-US" altLang="en-US" dirty="0"/>
              <a:t>Like a list, tuples are </a:t>
            </a:r>
            <a:r>
              <a:rPr lang="en-US" altLang="en-US" dirty="0" err="1"/>
              <a:t>iterable</a:t>
            </a:r>
            <a:r>
              <a:rPr lang="en-US" altLang="en-US" dirty="0"/>
              <a:t> arrays of objects</a:t>
            </a:r>
          </a:p>
          <a:p>
            <a:r>
              <a:rPr lang="en-US" altLang="en-US" dirty="0"/>
              <a:t>Tuples are immutable -</a:t>
            </a:r>
            <a:br>
              <a:rPr lang="en-US" altLang="en-US" dirty="0"/>
            </a:br>
            <a:r>
              <a:rPr lang="en-US" altLang="en-US" dirty="0"/>
              <a:t>once created, unchangeable</a:t>
            </a:r>
          </a:p>
          <a:p>
            <a:endParaRPr lang="en-US" altLang="en-US" dirty="0"/>
          </a:p>
          <a:p>
            <a:r>
              <a:rPr lang="en-US" altLang="en-US" dirty="0"/>
              <a:t>To add or remove items, you must redeclare</a:t>
            </a:r>
          </a:p>
          <a:p>
            <a:r>
              <a:rPr lang="en-US" altLang="en-US" dirty="0"/>
              <a:t>Example uses of tuples</a:t>
            </a:r>
          </a:p>
          <a:p>
            <a:pPr lvl="1"/>
            <a:r>
              <a:rPr lang="en-US" altLang="en-US" dirty="0"/>
              <a:t>County Names</a:t>
            </a:r>
          </a:p>
          <a:p>
            <a:pPr lvl="1"/>
            <a:r>
              <a:rPr lang="en-US" altLang="en-US" dirty="0"/>
              <a:t>Land Use Codes</a:t>
            </a:r>
          </a:p>
          <a:p>
            <a:pPr lvl="1"/>
            <a:r>
              <a:rPr lang="en-US" altLang="en-US" dirty="0"/>
              <a:t>Ordered set of functions </a:t>
            </a:r>
          </a:p>
        </p:txBody>
      </p:sp>
      <p:pic>
        <p:nvPicPr>
          <p:cNvPr id="1026" name="Picture 2" descr="The Ultimate Guide To Python Tuples - Be on the Right Side of Change">
            <a:extLst>
              <a:ext uri="{FF2B5EF4-FFF2-40B4-BE49-F238E27FC236}">
                <a16:creationId xmlns:a16="http://schemas.microsoft.com/office/drawing/2014/main" id="{66E9EB2F-A934-EFC6-E000-3DA882DE92C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74" r="2684" b="23710"/>
          <a:stretch/>
        </p:blipFill>
        <p:spPr bwMode="auto">
          <a:xfrm>
            <a:off x="4441157" y="1350113"/>
            <a:ext cx="4572000" cy="210192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36919BB-577C-74BD-6DC8-810156C63801}"/>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4" name="Straight Connector 3">
            <a:extLst>
              <a:ext uri="{FF2B5EF4-FFF2-40B4-BE49-F238E27FC236}">
                <a16:creationId xmlns:a16="http://schemas.microsoft.com/office/drawing/2014/main" id="{131B079F-3013-F1D8-E501-4F9AC04DF817}"/>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6" name="TextBox 5">
            <a:extLst>
              <a:ext uri="{FF2B5EF4-FFF2-40B4-BE49-F238E27FC236}">
                <a16:creationId xmlns:a16="http://schemas.microsoft.com/office/drawing/2014/main" id="{DD5EE5B5-2C5C-CCEC-AA8A-EAE2B4DF06D8}"/>
              </a:ext>
            </a:extLst>
          </p:cNvPr>
          <p:cNvSpPr txBox="1"/>
          <p:nvPr/>
        </p:nvSpPr>
        <p:spPr>
          <a:xfrm>
            <a:off x="690891" y="4656005"/>
            <a:ext cx="471044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https://blog.finxter.com/the-ultimate-guide-to-python-tuples/</a:t>
            </a:r>
            <a:endParaRPr lang="en-US" sz="1200" dirty="0">
              <a:solidFill>
                <a:srgbClr val="0000FF"/>
              </a:solidFill>
            </a:endParaRPr>
          </a:p>
        </p:txBody>
      </p:sp>
    </p:spTree>
    <p:extLst>
      <p:ext uri="{BB962C8B-B14F-4D97-AF65-F5344CB8AC3E}">
        <p14:creationId xmlns:p14="http://schemas.microsoft.com/office/powerpoint/2010/main" val="37786250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E93EE-3052-8A51-DFE9-9028E71D81F1}"/>
              </a:ext>
            </a:extLst>
          </p:cNvPr>
          <p:cNvSpPr>
            <a:spLocks noGrp="1"/>
          </p:cNvSpPr>
          <p:nvPr>
            <p:ph type="title"/>
          </p:nvPr>
        </p:nvSpPr>
        <p:spPr>
          <a:xfrm>
            <a:off x="130842" y="609822"/>
            <a:ext cx="1398567" cy="350041"/>
          </a:xfrm>
        </p:spPr>
        <p:txBody>
          <a:bodyPr/>
          <a:lstStyle/>
          <a:p>
            <a:pPr algn="l"/>
            <a:r>
              <a:rPr lang="en-US" altLang="en-US" sz="1600" b="1" dirty="0">
                <a:solidFill>
                  <a:srgbClr val="213163"/>
                </a:solidFill>
              </a:rPr>
              <a:t>Dictionaries</a:t>
            </a:r>
            <a:endParaRPr lang="en-IN" sz="1600" b="1" dirty="0">
              <a:solidFill>
                <a:srgbClr val="213163"/>
              </a:solidFill>
            </a:endParaRPr>
          </a:p>
        </p:txBody>
      </p:sp>
      <p:sp>
        <p:nvSpPr>
          <p:cNvPr id="4" name="TextBox 3">
            <a:extLst>
              <a:ext uri="{FF2B5EF4-FFF2-40B4-BE49-F238E27FC236}">
                <a16:creationId xmlns:a16="http://schemas.microsoft.com/office/drawing/2014/main" id="{9693B9A3-E22C-1FB2-E452-C79B5ED2A4C7}"/>
              </a:ext>
            </a:extLst>
          </p:cNvPr>
          <p:cNvSpPr txBox="1"/>
          <p:nvPr/>
        </p:nvSpPr>
        <p:spPr>
          <a:xfrm>
            <a:off x="130842" y="1037844"/>
            <a:ext cx="4585937" cy="2677656"/>
          </a:xfrm>
          <a:prstGeom prst="rect">
            <a:avLst/>
          </a:prstGeom>
          <a:noFill/>
        </p:spPr>
        <p:txBody>
          <a:bodyPr wrap="square">
            <a:spAutoFit/>
          </a:bodyPr>
          <a:lstStyle/>
          <a:p>
            <a:r>
              <a:rPr lang="en-US" altLang="en-US" dirty="0"/>
              <a:t>Dictionaries are sets of key &amp; value pairs</a:t>
            </a:r>
          </a:p>
          <a:p>
            <a:endParaRPr lang="en-US" altLang="en-US" dirty="0"/>
          </a:p>
          <a:p>
            <a:r>
              <a:rPr lang="en-US" altLang="en-US" dirty="0"/>
              <a:t>Allows you to identify values by a descriptive name instead of order in a list</a:t>
            </a:r>
          </a:p>
          <a:p>
            <a:endParaRPr lang="en-US" altLang="en-US" dirty="0"/>
          </a:p>
          <a:p>
            <a:r>
              <a:rPr lang="en-US" altLang="en-US" dirty="0"/>
              <a:t>Keys are unordered unless explicitly sorted</a:t>
            </a:r>
          </a:p>
          <a:p>
            <a:endParaRPr lang="en-US" altLang="en-US" dirty="0"/>
          </a:p>
          <a:p>
            <a:r>
              <a:rPr lang="en-US" altLang="en-US" dirty="0"/>
              <a:t>Keys are unique:</a:t>
            </a:r>
          </a:p>
          <a:p>
            <a:pPr lvl="1"/>
            <a:r>
              <a:rPr lang="en-US" altLang="en-US" dirty="0"/>
              <a:t>var[‘item’] = “apple”</a:t>
            </a:r>
          </a:p>
          <a:p>
            <a:pPr lvl="1"/>
            <a:r>
              <a:rPr lang="en-US" altLang="en-US" dirty="0"/>
              <a:t>var[‘item’] = “banana”</a:t>
            </a:r>
          </a:p>
          <a:p>
            <a:pPr lvl="1"/>
            <a:endParaRPr lang="en-US" altLang="en-US" dirty="0"/>
          </a:p>
          <a:p>
            <a:pPr lvl="1"/>
            <a:r>
              <a:rPr lang="en-US" altLang="en-US" dirty="0"/>
              <a:t>print var[‘item’] prints just banana</a:t>
            </a:r>
          </a:p>
        </p:txBody>
      </p:sp>
      <p:pic>
        <p:nvPicPr>
          <p:cNvPr id="3" name="Picture 2" descr="A blue hexagons with yellow snake and blue text&#10;&#10;Description automatically generated">
            <a:extLst>
              <a:ext uri="{FF2B5EF4-FFF2-40B4-BE49-F238E27FC236}">
                <a16:creationId xmlns:a16="http://schemas.microsoft.com/office/drawing/2014/main" id="{5489CFCA-EABB-703A-CE38-B94B532BB2E6}"/>
              </a:ext>
            </a:extLst>
          </p:cNvPr>
          <p:cNvPicPr>
            <a:picLocks noChangeAspect="1"/>
          </p:cNvPicPr>
          <p:nvPr/>
        </p:nvPicPr>
        <p:blipFill>
          <a:blip r:embed="rId3"/>
          <a:stretch>
            <a:fillRect/>
          </a:stretch>
        </p:blipFill>
        <p:spPr>
          <a:xfrm>
            <a:off x="5085497" y="1412325"/>
            <a:ext cx="3835020" cy="2318849"/>
          </a:xfrm>
          <a:prstGeom prst="rect">
            <a:avLst/>
          </a:prstGeom>
        </p:spPr>
      </p:pic>
      <p:sp>
        <p:nvSpPr>
          <p:cNvPr id="7" name="TextBox 6">
            <a:extLst>
              <a:ext uri="{FF2B5EF4-FFF2-40B4-BE49-F238E27FC236}">
                <a16:creationId xmlns:a16="http://schemas.microsoft.com/office/drawing/2014/main" id="{BD8AB928-C8E0-F41E-5346-E94F43257027}"/>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9" name="Straight Connector 8">
            <a:extLst>
              <a:ext uri="{FF2B5EF4-FFF2-40B4-BE49-F238E27FC236}">
                <a16:creationId xmlns:a16="http://schemas.microsoft.com/office/drawing/2014/main" id="{9732D664-0617-2CFD-BDB1-1F2BD21B1D32}"/>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11" name="TextBox 10">
            <a:extLst>
              <a:ext uri="{FF2B5EF4-FFF2-40B4-BE49-F238E27FC236}">
                <a16:creationId xmlns:a16="http://schemas.microsoft.com/office/drawing/2014/main" id="{C28250FA-7DD7-7FB9-C671-ED018CD9A4A5}"/>
              </a:ext>
            </a:extLst>
          </p:cNvPr>
          <p:cNvSpPr txBox="1"/>
          <p:nvPr/>
        </p:nvSpPr>
        <p:spPr>
          <a:xfrm>
            <a:off x="690891" y="4656005"/>
            <a:ext cx="471044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4"/>
              </a:rPr>
              <a:t>OIP</a:t>
            </a:r>
            <a:r>
              <a:rPr lang="en-US" sz="1200" dirty="0">
                <a:solidFill>
                  <a:srgbClr val="0000FF"/>
                </a:solidFill>
                <a:hlinkClick r:id="rId4">
                  <a:extLst>
                    <a:ext uri="{A12FA001-AC4F-418D-AE19-62706E023703}">
                      <ahyp:hlinkClr xmlns:ahyp="http://schemas.microsoft.com/office/drawing/2018/hyperlinkcolor" val="tx"/>
                    </a:ext>
                  </a:extLst>
                </a:hlinkClick>
              </a:rPr>
              <a:t>.QxN93ABT-n49TvtCYqYmnQHaEK (387×234) (bing.com)</a:t>
            </a:r>
            <a:endParaRPr lang="en-US"/>
          </a:p>
        </p:txBody>
      </p:sp>
    </p:spTree>
    <p:extLst>
      <p:ext uri="{BB962C8B-B14F-4D97-AF65-F5344CB8AC3E}">
        <p14:creationId xmlns:p14="http://schemas.microsoft.com/office/powerpoint/2010/main" val="26888641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5163F122-C523-A487-3D3E-AB9105636C0B}"/>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8B1BF45C-A2E8-EFAA-5419-3F42B34898B3}"/>
              </a:ext>
            </a:extLst>
          </p:cNvPr>
          <p:cNvSpPr txBox="1">
            <a:spLocks/>
          </p:cNvSpPr>
          <p:nvPr/>
        </p:nvSpPr>
        <p:spPr>
          <a:xfrm>
            <a:off x="2369821" y="2229249"/>
            <a:ext cx="441197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extLst>
                    <a:ext uri="{A12FA001-AC4F-418D-AE19-62706E023703}">
                      <ahyp:hlinkClr xmlns:ahyp="http://schemas.microsoft.com/office/drawing/2018/hyperlinkcolor" val="tx"/>
                    </a:ext>
                  </a:extLst>
                </a:hlinkClick>
              </a:rPr>
              <a:t>Lab 34: Data Structures in Python</a:t>
            </a:r>
            <a:endParaRPr lang="en-US" sz="1600" b="1" dirty="0">
              <a:solidFill>
                <a:schemeClr val="tx1"/>
              </a:solidFill>
            </a:endParaRPr>
          </a:p>
        </p:txBody>
      </p:sp>
    </p:spTree>
    <p:extLst>
      <p:ext uri="{BB962C8B-B14F-4D97-AF65-F5344CB8AC3E}">
        <p14:creationId xmlns:p14="http://schemas.microsoft.com/office/powerpoint/2010/main" val="23466007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367BD10-D41E-208C-4C79-CF9C08B5A7F2}"/>
              </a:ext>
            </a:extLst>
          </p:cNvPr>
          <p:cNvSpPr txBox="1"/>
          <p:nvPr/>
        </p:nvSpPr>
        <p:spPr>
          <a:xfrm>
            <a:off x="130656" y="617256"/>
            <a:ext cx="2963333" cy="338554"/>
          </a:xfrm>
          <a:prstGeom prst="rect">
            <a:avLst/>
          </a:prstGeom>
          <a:noFill/>
        </p:spPr>
        <p:txBody>
          <a:bodyPr wrap="square">
            <a:spAutoFit/>
          </a:bodyPr>
          <a:lstStyle/>
          <a:p>
            <a:r>
              <a:rPr lang="en-US" altLang="en-US" sz="1600" b="1" dirty="0">
                <a:solidFill>
                  <a:srgbClr val="213163"/>
                </a:solidFill>
              </a:rPr>
              <a:t>Indentation and Blocks</a:t>
            </a:r>
            <a:endParaRPr lang="en-IN" sz="1600" b="1" dirty="0">
              <a:solidFill>
                <a:srgbClr val="213163"/>
              </a:solidFill>
            </a:endParaRPr>
          </a:p>
        </p:txBody>
      </p:sp>
      <p:sp>
        <p:nvSpPr>
          <p:cNvPr id="5" name="TextBox 4">
            <a:extLst>
              <a:ext uri="{FF2B5EF4-FFF2-40B4-BE49-F238E27FC236}">
                <a16:creationId xmlns:a16="http://schemas.microsoft.com/office/drawing/2014/main" id="{4C314E34-17D3-1609-7AB1-969651BE5C6F}"/>
              </a:ext>
            </a:extLst>
          </p:cNvPr>
          <p:cNvSpPr txBox="1"/>
          <p:nvPr/>
        </p:nvSpPr>
        <p:spPr>
          <a:xfrm>
            <a:off x="130656" y="1037844"/>
            <a:ext cx="7442200" cy="1477328"/>
          </a:xfrm>
          <a:prstGeom prst="rect">
            <a:avLst/>
          </a:prstGeom>
          <a:noFill/>
        </p:spPr>
        <p:txBody>
          <a:bodyPr wrap="square">
            <a:spAutoFit/>
          </a:bodyPr>
          <a:lstStyle/>
          <a:p>
            <a:pPr marL="173736" indent="-173736">
              <a:spcBef>
                <a:spcPts val="600"/>
              </a:spcBef>
              <a:buClr>
                <a:srgbClr val="213163"/>
              </a:buClr>
              <a:buFont typeface="Arial" panose="020B0604020202020204" pitchFamily="34" charset="0"/>
              <a:buChar char="•"/>
            </a:pPr>
            <a:r>
              <a:rPr lang="en-US" altLang="en-US" dirty="0"/>
              <a:t>Python uses whitespace and indents to denote blocks of code</a:t>
            </a:r>
          </a:p>
          <a:p>
            <a:pPr marL="173736" indent="-173736">
              <a:spcBef>
                <a:spcPts val="600"/>
              </a:spcBef>
              <a:buClr>
                <a:srgbClr val="213163"/>
              </a:buClr>
              <a:buFont typeface="Arial" panose="020B0604020202020204" pitchFamily="34" charset="0"/>
              <a:buChar char="•"/>
            </a:pPr>
            <a:r>
              <a:rPr lang="en-US" altLang="en-US" dirty="0"/>
              <a:t>Lines of code that begin a block end in a colon:</a:t>
            </a:r>
          </a:p>
          <a:p>
            <a:pPr marL="173736" indent="-173736">
              <a:spcBef>
                <a:spcPts val="600"/>
              </a:spcBef>
              <a:buClr>
                <a:srgbClr val="213163"/>
              </a:buClr>
              <a:buFont typeface="Arial" panose="020B0604020202020204" pitchFamily="34" charset="0"/>
              <a:buChar char="•"/>
            </a:pPr>
            <a:r>
              <a:rPr lang="en-US" altLang="en-US" dirty="0"/>
              <a:t>Lines within the code block are indented at the same level</a:t>
            </a:r>
          </a:p>
          <a:p>
            <a:pPr marL="173736" indent="-173736">
              <a:spcBef>
                <a:spcPts val="600"/>
              </a:spcBef>
              <a:buClr>
                <a:srgbClr val="213163"/>
              </a:buClr>
              <a:buFont typeface="Arial" panose="020B0604020202020204" pitchFamily="34" charset="0"/>
              <a:buChar char="•"/>
            </a:pPr>
            <a:r>
              <a:rPr lang="en-US" altLang="en-US" dirty="0"/>
              <a:t>To end a code block, remove the indentation</a:t>
            </a:r>
          </a:p>
          <a:p>
            <a:pPr marL="173736" indent="-173736">
              <a:spcBef>
                <a:spcPts val="600"/>
              </a:spcBef>
              <a:buClr>
                <a:srgbClr val="213163"/>
              </a:buClr>
              <a:buFont typeface="Arial" panose="020B0604020202020204" pitchFamily="34" charset="0"/>
              <a:buChar char="•"/>
            </a:pPr>
            <a:r>
              <a:rPr lang="en-US" altLang="en-US" dirty="0"/>
              <a:t>You'll want blocks of code that run only when certain conditions are met</a:t>
            </a:r>
          </a:p>
        </p:txBody>
      </p:sp>
    </p:spTree>
    <p:extLst>
      <p:ext uri="{BB962C8B-B14F-4D97-AF65-F5344CB8AC3E}">
        <p14:creationId xmlns:p14="http://schemas.microsoft.com/office/powerpoint/2010/main" val="2348685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5505909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096747-6E9B-0F45-CFA2-EA5D5F8853D5}"/>
              </a:ext>
            </a:extLst>
          </p:cNvPr>
          <p:cNvSpPr txBox="1"/>
          <p:nvPr/>
        </p:nvSpPr>
        <p:spPr>
          <a:xfrm>
            <a:off x="130842" y="625062"/>
            <a:ext cx="3445934" cy="338554"/>
          </a:xfrm>
          <a:prstGeom prst="rect">
            <a:avLst/>
          </a:prstGeom>
          <a:noFill/>
        </p:spPr>
        <p:txBody>
          <a:bodyPr wrap="square">
            <a:spAutoFit/>
          </a:bodyPr>
          <a:lstStyle/>
          <a:p>
            <a:r>
              <a:rPr lang="en-US" altLang="en-US" sz="1600" b="1" dirty="0">
                <a:solidFill>
                  <a:srgbClr val="213163"/>
                </a:solidFill>
              </a:rPr>
              <a:t>Conditional Branching</a:t>
            </a:r>
            <a:endParaRPr lang="en-IN" sz="1600" b="1" dirty="0">
              <a:solidFill>
                <a:srgbClr val="213163"/>
              </a:solidFill>
            </a:endParaRPr>
          </a:p>
        </p:txBody>
      </p:sp>
      <p:sp>
        <p:nvSpPr>
          <p:cNvPr id="5" name="TextBox 4">
            <a:extLst>
              <a:ext uri="{FF2B5EF4-FFF2-40B4-BE49-F238E27FC236}">
                <a16:creationId xmlns:a16="http://schemas.microsoft.com/office/drawing/2014/main" id="{24349E0E-6786-AEE1-BA11-F044A46AEA15}"/>
              </a:ext>
            </a:extLst>
          </p:cNvPr>
          <p:cNvSpPr txBox="1"/>
          <p:nvPr/>
        </p:nvSpPr>
        <p:spPr>
          <a:xfrm>
            <a:off x="130842" y="1060704"/>
            <a:ext cx="5877982" cy="3000821"/>
          </a:xfrm>
          <a:prstGeom prst="rect">
            <a:avLst/>
          </a:prstGeom>
          <a:noFill/>
        </p:spPr>
        <p:txBody>
          <a:bodyPr wrap="square" lIns="91440" tIns="45720" rIns="91440" bIns="45720" anchor="t">
            <a:spAutoFit/>
          </a:bodyPr>
          <a:lstStyle/>
          <a:p>
            <a:pPr>
              <a:lnSpc>
                <a:spcPct val="90000"/>
              </a:lnSpc>
            </a:pPr>
            <a:r>
              <a:rPr lang="en-US" altLang="en-US" dirty="0"/>
              <a:t>if and else</a:t>
            </a:r>
          </a:p>
          <a:p>
            <a:pPr lvl="1">
              <a:lnSpc>
                <a:spcPct val="90000"/>
              </a:lnSpc>
            </a:pPr>
            <a:r>
              <a:rPr lang="en-US" altLang="en-US" dirty="0"/>
              <a:t>    if variable == condition:</a:t>
            </a:r>
            <a:br>
              <a:rPr lang="en-US" altLang="en-US" dirty="0"/>
            </a:br>
            <a:r>
              <a:rPr lang="en-US" altLang="en-US" dirty="0"/>
              <a:t>                 #do something based on v == c</a:t>
            </a:r>
          </a:p>
          <a:p>
            <a:pPr lvl="1">
              <a:lnSpc>
                <a:spcPct val="90000"/>
              </a:lnSpc>
            </a:pPr>
            <a:r>
              <a:rPr lang="en-US" altLang="en-US" dirty="0"/>
              <a:t>   else:</a:t>
            </a:r>
          </a:p>
          <a:p>
            <a:pPr lvl="1">
              <a:lnSpc>
                <a:spcPct val="90000"/>
              </a:lnSpc>
            </a:pPr>
            <a:r>
              <a:rPr lang="en-US" altLang="en-US" dirty="0"/>
              <a:t>                 #do something based on v != c</a:t>
            </a:r>
          </a:p>
          <a:p>
            <a:pPr>
              <a:lnSpc>
                <a:spcPct val="90000"/>
              </a:lnSpc>
            </a:pPr>
            <a:endParaRPr lang="en-US" altLang="en-US" dirty="0"/>
          </a:p>
          <a:p>
            <a:pPr>
              <a:lnSpc>
                <a:spcPct val="90000"/>
              </a:lnSpc>
            </a:pPr>
            <a:endParaRPr lang="en-US" altLang="en-US" dirty="0"/>
          </a:p>
          <a:p>
            <a:pPr>
              <a:lnSpc>
                <a:spcPct val="90000"/>
              </a:lnSpc>
            </a:pPr>
            <a:r>
              <a:rPr lang="en-US" altLang="en-US" b="1" dirty="0" err="1"/>
              <a:t>elif</a:t>
            </a:r>
            <a:r>
              <a:rPr lang="en-US" altLang="en-US" dirty="0"/>
              <a:t> allows for additional branching</a:t>
            </a:r>
            <a:endParaRPr lang="en-US" dirty="0"/>
          </a:p>
          <a:p>
            <a:pPr>
              <a:lnSpc>
                <a:spcPct val="90000"/>
              </a:lnSpc>
            </a:pPr>
            <a:endParaRPr lang="en-US" altLang="en-US" dirty="0"/>
          </a:p>
          <a:p>
            <a:pPr lvl="1">
              <a:lnSpc>
                <a:spcPct val="90000"/>
              </a:lnSpc>
              <a:buFont typeface="Arial" panose="020B0604020202020204" pitchFamily="34" charset="0"/>
              <a:buNone/>
            </a:pPr>
            <a:r>
              <a:rPr lang="en-US" altLang="en-US" dirty="0"/>
              <a:t>if </a:t>
            </a:r>
            <a:r>
              <a:rPr lang="en-US" altLang="en-US" i="1" dirty="0"/>
              <a:t>condition</a:t>
            </a:r>
            <a:r>
              <a:rPr lang="en-US" altLang="en-US" dirty="0"/>
              <a:t>:</a:t>
            </a:r>
          </a:p>
          <a:p>
            <a:pPr lvl="1">
              <a:lnSpc>
                <a:spcPct val="90000"/>
              </a:lnSpc>
            </a:pPr>
            <a:r>
              <a:rPr lang="en-US" altLang="en-US" dirty="0"/>
              <a:t>    …............</a:t>
            </a:r>
          </a:p>
          <a:p>
            <a:pPr lvl="1">
              <a:lnSpc>
                <a:spcPct val="90000"/>
              </a:lnSpc>
              <a:buFont typeface="Arial" panose="020B0604020202020204" pitchFamily="34" charset="0"/>
              <a:buNone/>
            </a:pPr>
            <a:r>
              <a:rPr lang="en-US" altLang="en-US" dirty="0" err="1"/>
              <a:t>elif</a:t>
            </a:r>
            <a:r>
              <a:rPr lang="en-US" altLang="en-US" dirty="0"/>
              <a:t> </a:t>
            </a:r>
            <a:r>
              <a:rPr lang="en-US" altLang="en-US" i="1" dirty="0"/>
              <a:t>another condition</a:t>
            </a:r>
            <a:r>
              <a:rPr lang="en-US" altLang="en-US" dirty="0"/>
              <a:t>:</a:t>
            </a:r>
          </a:p>
          <a:p>
            <a:pPr lvl="1">
              <a:lnSpc>
                <a:spcPct val="90000"/>
              </a:lnSpc>
            </a:pPr>
            <a:r>
              <a:rPr lang="en-US" altLang="en-US" dirty="0"/>
              <a:t>   ….............</a:t>
            </a:r>
          </a:p>
          <a:p>
            <a:pPr lvl="1">
              <a:lnSpc>
                <a:spcPct val="90000"/>
              </a:lnSpc>
              <a:buFont typeface="Arial" panose="020B0604020202020204" pitchFamily="34" charset="0"/>
              <a:buNone/>
            </a:pPr>
            <a:r>
              <a:rPr lang="en-US" altLang="en-US" dirty="0"/>
              <a:t>else: #none of the above</a:t>
            </a:r>
          </a:p>
          <a:p>
            <a:pPr lvl="1">
              <a:lnSpc>
                <a:spcPct val="90000"/>
              </a:lnSpc>
            </a:pPr>
            <a:r>
              <a:rPr lang="en-US" altLang="en-US" dirty="0"/>
              <a:t>   ….............</a:t>
            </a:r>
          </a:p>
        </p:txBody>
      </p:sp>
    </p:spTree>
    <p:extLst>
      <p:ext uri="{BB962C8B-B14F-4D97-AF65-F5344CB8AC3E}">
        <p14:creationId xmlns:p14="http://schemas.microsoft.com/office/powerpoint/2010/main" val="1009890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E41AA3-7938-F688-0617-AB798B2BAE5F}"/>
              </a:ext>
            </a:extLst>
          </p:cNvPr>
          <p:cNvSpPr txBox="1"/>
          <p:nvPr/>
        </p:nvSpPr>
        <p:spPr>
          <a:xfrm>
            <a:off x="126609" y="625062"/>
            <a:ext cx="3645291" cy="338554"/>
          </a:xfrm>
          <a:prstGeom prst="rect">
            <a:avLst/>
          </a:prstGeom>
          <a:noFill/>
        </p:spPr>
        <p:txBody>
          <a:bodyPr wrap="square">
            <a:spAutoFit/>
          </a:bodyPr>
          <a:lstStyle/>
          <a:p>
            <a:r>
              <a:rPr lang="en-US" altLang="en-US" sz="1600" b="1" dirty="0">
                <a:solidFill>
                  <a:srgbClr val="213163"/>
                </a:solidFill>
              </a:rPr>
              <a:t>Looping with For</a:t>
            </a:r>
            <a:endParaRPr lang="en-IN" sz="1600" b="1" dirty="0">
              <a:solidFill>
                <a:srgbClr val="213163"/>
              </a:solidFill>
            </a:endParaRPr>
          </a:p>
        </p:txBody>
      </p:sp>
      <p:sp>
        <p:nvSpPr>
          <p:cNvPr id="5" name="TextBox 4">
            <a:extLst>
              <a:ext uri="{FF2B5EF4-FFF2-40B4-BE49-F238E27FC236}">
                <a16:creationId xmlns:a16="http://schemas.microsoft.com/office/drawing/2014/main" id="{87F5B642-7201-F2D1-06AA-B6A9F336EA38}"/>
              </a:ext>
            </a:extLst>
          </p:cNvPr>
          <p:cNvSpPr txBox="1"/>
          <p:nvPr/>
        </p:nvSpPr>
        <p:spPr>
          <a:xfrm>
            <a:off x="131028" y="1037844"/>
            <a:ext cx="4448592" cy="3585597"/>
          </a:xfrm>
          <a:prstGeom prst="rect">
            <a:avLst/>
          </a:prstGeom>
          <a:noFill/>
        </p:spPr>
        <p:txBody>
          <a:bodyPr wrap="square" lIns="91440" tIns="45720" rIns="91440" bIns="45720" anchor="t">
            <a:spAutoFit/>
          </a:bodyPr>
          <a:lstStyle/>
          <a:p>
            <a:pPr marL="173736" indent="-173736">
              <a:spcBef>
                <a:spcPts val="600"/>
              </a:spcBef>
              <a:buClr>
                <a:srgbClr val="213163"/>
              </a:buClr>
              <a:buFont typeface="Arial" panose="020B0604020202020204" pitchFamily="34" charset="0"/>
              <a:buChar char="•"/>
            </a:pPr>
            <a:r>
              <a:rPr lang="en-US" altLang="en-US" dirty="0"/>
              <a:t>For allows you to loop over a block of code a set number of times</a:t>
            </a:r>
          </a:p>
          <a:p>
            <a:pPr>
              <a:spcBef>
                <a:spcPts val="600"/>
              </a:spcBef>
            </a:pPr>
            <a:r>
              <a:rPr lang="en-US" altLang="en-US" dirty="0"/>
              <a:t>For is great for manipulating lists:</a:t>
            </a:r>
          </a:p>
          <a:p>
            <a:pPr>
              <a:spcBef>
                <a:spcPts val="600"/>
              </a:spcBef>
            </a:pPr>
            <a:endParaRPr lang="en-US" altLang="en-US" dirty="0"/>
          </a:p>
          <a:p>
            <a:pPr>
              <a:spcBef>
                <a:spcPts val="600"/>
              </a:spcBef>
            </a:pPr>
            <a:r>
              <a:rPr lang="en-US" altLang="en-US" b="1" u="sng" dirty="0"/>
              <a:t>Example:</a:t>
            </a:r>
          </a:p>
          <a:p>
            <a:pPr>
              <a:spcBef>
                <a:spcPts val="600"/>
              </a:spcBef>
            </a:pPr>
            <a:r>
              <a:rPr lang="en-US" altLang="en-US" dirty="0"/>
              <a:t>a = ['cat', 'window', 'defenestrate']</a:t>
            </a:r>
            <a:br>
              <a:rPr lang="en-US" altLang="en-US" dirty="0"/>
            </a:br>
            <a:r>
              <a:rPr lang="en-US" altLang="en-US" dirty="0"/>
              <a:t>for x in a:</a:t>
            </a:r>
            <a:br>
              <a:rPr lang="en-US" altLang="en-US" dirty="0"/>
            </a:br>
            <a:r>
              <a:rPr lang="en-US" altLang="en-US" dirty="0"/>
              <a:t>      print x, </a:t>
            </a:r>
            <a:r>
              <a:rPr lang="en-US" altLang="en-US" dirty="0" err="1"/>
              <a:t>len</a:t>
            </a:r>
            <a:r>
              <a:rPr lang="en-US" altLang="en-US" dirty="0"/>
              <a:t>(x)</a:t>
            </a:r>
            <a:endParaRPr lang="en-US" dirty="0"/>
          </a:p>
          <a:p>
            <a:pPr>
              <a:spcBef>
                <a:spcPts val="600"/>
              </a:spcBef>
              <a:buFont typeface="Arial" panose="020B0604020202020204" pitchFamily="34" charset="0"/>
            </a:pPr>
            <a:endParaRPr lang="en-US" altLang="en-US" dirty="0"/>
          </a:p>
          <a:p>
            <a:pPr>
              <a:spcBef>
                <a:spcPts val="600"/>
              </a:spcBef>
              <a:buFont typeface="Arial" panose="020B0604020202020204" pitchFamily="34" charset="0"/>
              <a:buNone/>
            </a:pPr>
            <a:r>
              <a:rPr lang="en-US" altLang="en-US" b="1" dirty="0"/>
              <a:t>Results:</a:t>
            </a:r>
            <a:endParaRPr lang="en-US" b="1" dirty="0"/>
          </a:p>
          <a:p>
            <a:pPr marL="173736" lvl="1" indent="-173736">
              <a:spcBef>
                <a:spcPts val="600"/>
              </a:spcBef>
              <a:buClr>
                <a:srgbClr val="213163"/>
              </a:buClr>
              <a:buFont typeface="Arial" panose="020B0604020202020204" pitchFamily="34" charset="0"/>
              <a:buChar char="•"/>
            </a:pPr>
            <a:r>
              <a:rPr lang="en-US" altLang="en-US" dirty="0"/>
              <a:t>cat 3</a:t>
            </a:r>
          </a:p>
          <a:p>
            <a:pPr marL="173736" lvl="1" indent="-173736">
              <a:spcBef>
                <a:spcPts val="600"/>
              </a:spcBef>
              <a:buClr>
                <a:srgbClr val="213163"/>
              </a:buClr>
              <a:buFont typeface="Arial" panose="020B0604020202020204" pitchFamily="34" charset="0"/>
              <a:buChar char="•"/>
            </a:pPr>
            <a:r>
              <a:rPr lang="en-US" altLang="en-US" dirty="0"/>
              <a:t>window 6</a:t>
            </a:r>
          </a:p>
          <a:p>
            <a:pPr marL="173736" lvl="1" indent="-173736">
              <a:spcBef>
                <a:spcPts val="600"/>
              </a:spcBef>
              <a:buClr>
                <a:srgbClr val="213163"/>
              </a:buClr>
              <a:buFont typeface="Arial" panose="020B0604020202020204" pitchFamily="34" charset="0"/>
              <a:buChar char="•"/>
            </a:pPr>
            <a:r>
              <a:rPr lang="en-US" altLang="en-US" dirty="0"/>
              <a:t>defenestrate 12</a:t>
            </a:r>
          </a:p>
        </p:txBody>
      </p:sp>
    </p:spTree>
    <p:extLst>
      <p:ext uri="{BB962C8B-B14F-4D97-AF65-F5344CB8AC3E}">
        <p14:creationId xmlns:p14="http://schemas.microsoft.com/office/powerpoint/2010/main" val="4097775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91248510-46A1-541F-0B49-A7DD7CEAA93C}"/>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8DDF5D1E-3EFC-44A0-70E3-DC9F35065140}"/>
              </a:ext>
            </a:extLst>
          </p:cNvPr>
          <p:cNvSpPr txBox="1">
            <a:spLocks/>
          </p:cNvSpPr>
          <p:nvPr/>
        </p:nvSpPr>
        <p:spPr>
          <a:xfrm>
            <a:off x="2369821" y="2229249"/>
            <a:ext cx="441197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extLst>
                    <a:ext uri="{A12FA001-AC4F-418D-AE19-62706E023703}">
                      <ahyp:hlinkClr xmlns:ahyp="http://schemas.microsoft.com/office/drawing/2018/hyperlinkcolor" val="tx"/>
                    </a:ext>
                  </a:extLst>
                </a:hlinkClick>
              </a:rPr>
              <a:t>Lab 35: Control Statements in Python</a:t>
            </a:r>
            <a:endParaRPr lang="en-US" sz="1600" b="1" dirty="0">
              <a:solidFill>
                <a:schemeClr val="tx1"/>
              </a:solidFill>
            </a:endParaRPr>
          </a:p>
        </p:txBody>
      </p:sp>
    </p:spTree>
    <p:extLst>
      <p:ext uri="{BB962C8B-B14F-4D97-AF65-F5344CB8AC3E}">
        <p14:creationId xmlns:p14="http://schemas.microsoft.com/office/powerpoint/2010/main" val="28674746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96B5BD-BFB3-6F98-7305-2470B5C34797}"/>
              </a:ext>
            </a:extLst>
          </p:cNvPr>
          <p:cNvSpPr txBox="1"/>
          <p:nvPr/>
        </p:nvSpPr>
        <p:spPr>
          <a:xfrm>
            <a:off x="131189" y="1035691"/>
            <a:ext cx="8654671"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600"/>
              </a:spcBef>
            </a:pPr>
            <a:r>
              <a:rPr lang="en-US" dirty="0">
                <a:solidFill>
                  <a:schemeClr val="tx1"/>
                </a:solidFill>
              </a:rPr>
              <a:t>Like other general-purpose programming languages, Python is also an object-oriented language since its beginning. It allows us to develop applications using an Object-Oriented approach. In Python, we can easily create and use classes and objects.</a:t>
            </a:r>
          </a:p>
        </p:txBody>
      </p:sp>
      <p:sp>
        <p:nvSpPr>
          <p:cNvPr id="4" name="TextBox 3">
            <a:extLst>
              <a:ext uri="{FF2B5EF4-FFF2-40B4-BE49-F238E27FC236}">
                <a16:creationId xmlns:a16="http://schemas.microsoft.com/office/drawing/2014/main" id="{C2EAFFFC-14F2-CFC8-E264-53252B8CA451}"/>
              </a:ext>
            </a:extLst>
          </p:cNvPr>
          <p:cNvSpPr txBox="1"/>
          <p:nvPr/>
        </p:nvSpPr>
        <p:spPr>
          <a:xfrm>
            <a:off x="126608" y="1815950"/>
            <a:ext cx="4445391" cy="25699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600"/>
              </a:spcBef>
            </a:pPr>
            <a:r>
              <a:rPr lang="en-US" dirty="0">
                <a:solidFill>
                  <a:schemeClr val="tx1"/>
                </a:solidFill>
              </a:rPr>
              <a:t>Major principles of object-oriented programming system are given below:</a:t>
            </a:r>
          </a:p>
          <a:p>
            <a:pPr marL="173736" indent="-173736">
              <a:spcBef>
                <a:spcPts val="600"/>
              </a:spcBef>
              <a:buClr>
                <a:srgbClr val="213163"/>
              </a:buClr>
              <a:buChar char="•"/>
            </a:pPr>
            <a:r>
              <a:rPr lang="en-US" dirty="0">
                <a:solidFill>
                  <a:schemeClr val="tx1"/>
                </a:solidFill>
              </a:rPr>
              <a:t>Class</a:t>
            </a:r>
          </a:p>
          <a:p>
            <a:pPr marL="173736" indent="-173736">
              <a:spcBef>
                <a:spcPts val="600"/>
              </a:spcBef>
              <a:buClr>
                <a:srgbClr val="213163"/>
              </a:buClr>
              <a:buChar char="•"/>
            </a:pPr>
            <a:r>
              <a:rPr lang="en-US" dirty="0">
                <a:solidFill>
                  <a:schemeClr val="tx1"/>
                </a:solidFill>
              </a:rPr>
              <a:t>Object</a:t>
            </a:r>
          </a:p>
          <a:p>
            <a:pPr marL="173736" indent="-173736">
              <a:spcBef>
                <a:spcPts val="600"/>
              </a:spcBef>
              <a:buClr>
                <a:srgbClr val="213163"/>
              </a:buClr>
              <a:buChar char="•"/>
            </a:pPr>
            <a:r>
              <a:rPr lang="en-US" dirty="0">
                <a:solidFill>
                  <a:schemeClr val="tx1"/>
                </a:solidFill>
              </a:rPr>
              <a:t>Method</a:t>
            </a:r>
          </a:p>
          <a:p>
            <a:pPr marL="173736" indent="-173736">
              <a:spcBef>
                <a:spcPts val="600"/>
              </a:spcBef>
              <a:buClr>
                <a:srgbClr val="213163"/>
              </a:buClr>
              <a:buChar char="•"/>
            </a:pPr>
            <a:r>
              <a:rPr lang="en-US" dirty="0">
                <a:solidFill>
                  <a:schemeClr val="tx1"/>
                </a:solidFill>
              </a:rPr>
              <a:t>Inheritance</a:t>
            </a:r>
          </a:p>
          <a:p>
            <a:pPr marL="173736" indent="-173736">
              <a:spcBef>
                <a:spcPts val="600"/>
              </a:spcBef>
              <a:buClr>
                <a:srgbClr val="213163"/>
              </a:buClr>
              <a:buChar char="•"/>
            </a:pPr>
            <a:r>
              <a:rPr lang="en-US" dirty="0">
                <a:solidFill>
                  <a:schemeClr val="tx1"/>
                </a:solidFill>
              </a:rPr>
              <a:t>Polymorphism</a:t>
            </a:r>
          </a:p>
          <a:p>
            <a:pPr marL="173736" indent="-173736">
              <a:spcBef>
                <a:spcPts val="600"/>
              </a:spcBef>
              <a:buClr>
                <a:srgbClr val="213163"/>
              </a:buClr>
              <a:buChar char="•"/>
            </a:pPr>
            <a:r>
              <a:rPr lang="en-US" dirty="0">
                <a:solidFill>
                  <a:schemeClr val="tx1"/>
                </a:solidFill>
              </a:rPr>
              <a:t>Data Abstraction</a:t>
            </a:r>
          </a:p>
          <a:p>
            <a:pPr marL="173736" indent="-173736">
              <a:spcBef>
                <a:spcPts val="600"/>
              </a:spcBef>
              <a:buClr>
                <a:srgbClr val="213163"/>
              </a:buClr>
              <a:buChar char="•"/>
            </a:pPr>
            <a:r>
              <a:rPr lang="en-US" dirty="0">
                <a:solidFill>
                  <a:schemeClr val="tx1"/>
                </a:solidFill>
              </a:rPr>
              <a:t>Encapsulation</a:t>
            </a:r>
          </a:p>
        </p:txBody>
      </p:sp>
      <p:pic>
        <p:nvPicPr>
          <p:cNvPr id="5" name="Picture 5" descr="A diagram of a python&#10;&#10;Description automatically generated">
            <a:extLst>
              <a:ext uri="{FF2B5EF4-FFF2-40B4-BE49-F238E27FC236}">
                <a16:creationId xmlns:a16="http://schemas.microsoft.com/office/drawing/2014/main" id="{41751DB6-F811-13F2-1E63-CEA04C76C989}"/>
              </a:ext>
            </a:extLst>
          </p:cNvPr>
          <p:cNvPicPr>
            <a:picLocks noChangeAspect="1"/>
          </p:cNvPicPr>
          <p:nvPr/>
        </p:nvPicPr>
        <p:blipFill>
          <a:blip r:embed="rId3"/>
          <a:stretch>
            <a:fillRect/>
          </a:stretch>
        </p:blipFill>
        <p:spPr>
          <a:xfrm>
            <a:off x="4855392" y="1815950"/>
            <a:ext cx="3641271" cy="2349404"/>
          </a:xfrm>
          <a:prstGeom prst="rect">
            <a:avLst/>
          </a:prstGeom>
        </p:spPr>
      </p:pic>
      <p:sp>
        <p:nvSpPr>
          <p:cNvPr id="2" name="TextBox 1">
            <a:extLst>
              <a:ext uri="{FF2B5EF4-FFF2-40B4-BE49-F238E27FC236}">
                <a16:creationId xmlns:a16="http://schemas.microsoft.com/office/drawing/2014/main" id="{4D2539AF-1FE9-DBD1-193E-046C35ADF669}"/>
              </a:ext>
            </a:extLst>
          </p:cNvPr>
          <p:cNvSpPr txBox="1"/>
          <p:nvPr/>
        </p:nvSpPr>
        <p:spPr>
          <a:xfrm>
            <a:off x="126609" y="625062"/>
            <a:ext cx="3645291" cy="338554"/>
          </a:xfrm>
          <a:prstGeom prst="rect">
            <a:avLst/>
          </a:prstGeom>
          <a:noFill/>
        </p:spPr>
        <p:txBody>
          <a:bodyPr wrap="square">
            <a:spAutoFit/>
          </a:bodyPr>
          <a:lstStyle/>
          <a:p>
            <a:r>
              <a:rPr lang="en-US" altLang="en-US" sz="1600" b="1" dirty="0">
                <a:solidFill>
                  <a:srgbClr val="213163"/>
                </a:solidFill>
              </a:rPr>
              <a:t>Python OOPs Concepts</a:t>
            </a:r>
          </a:p>
        </p:txBody>
      </p:sp>
      <p:sp>
        <p:nvSpPr>
          <p:cNvPr id="7" name="TextBox 6">
            <a:extLst>
              <a:ext uri="{FF2B5EF4-FFF2-40B4-BE49-F238E27FC236}">
                <a16:creationId xmlns:a16="http://schemas.microsoft.com/office/drawing/2014/main" id="{5765B658-2E5F-9ADC-0DD3-841B4ABC71ED}"/>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8" name="Straight Connector 7">
            <a:extLst>
              <a:ext uri="{FF2B5EF4-FFF2-40B4-BE49-F238E27FC236}">
                <a16:creationId xmlns:a16="http://schemas.microsoft.com/office/drawing/2014/main" id="{33E868A4-B3D8-91A3-04B1-2FBFE1FFA8FD}"/>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9" name="TextBox 8">
            <a:extLst>
              <a:ext uri="{FF2B5EF4-FFF2-40B4-BE49-F238E27FC236}">
                <a16:creationId xmlns:a16="http://schemas.microsoft.com/office/drawing/2014/main" id="{BD5574E2-FDB6-01CA-50E8-EB5CE3F73C57}"/>
              </a:ext>
            </a:extLst>
          </p:cNvPr>
          <p:cNvSpPr txBox="1"/>
          <p:nvPr/>
        </p:nvSpPr>
        <p:spPr>
          <a:xfrm>
            <a:off x="690891" y="4656005"/>
            <a:ext cx="65404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https://svitla.com/blog/design-object-oriented-code-python</a:t>
            </a:r>
            <a:endParaRPr lang="en-US" sz="1200" dirty="0">
              <a:solidFill>
                <a:srgbClr val="0000FF"/>
              </a:solidFill>
            </a:endParaRPr>
          </a:p>
        </p:txBody>
      </p:sp>
    </p:spTree>
    <p:extLst>
      <p:ext uri="{BB962C8B-B14F-4D97-AF65-F5344CB8AC3E}">
        <p14:creationId xmlns:p14="http://schemas.microsoft.com/office/powerpoint/2010/main" val="38103965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0137D6-E05F-1329-1E35-2ADE6034EF95}"/>
              </a:ext>
            </a:extLst>
          </p:cNvPr>
          <p:cNvSpPr txBox="1"/>
          <p:nvPr/>
        </p:nvSpPr>
        <p:spPr>
          <a:xfrm>
            <a:off x="137432" y="1041582"/>
            <a:ext cx="8458198"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The class can be defined as a collection of objects. It is a logical entity that has some specific attributes and methods. For example: if you have an employee class, then it should contain an attribute and method, i.e. an email id, name, age, salary, etc.</a:t>
            </a:r>
          </a:p>
        </p:txBody>
      </p:sp>
      <p:pic>
        <p:nvPicPr>
          <p:cNvPr id="4" name="Picture 4" descr="A screenshot of a computer&#10;&#10;Description automatically generated">
            <a:extLst>
              <a:ext uri="{FF2B5EF4-FFF2-40B4-BE49-F238E27FC236}">
                <a16:creationId xmlns:a16="http://schemas.microsoft.com/office/drawing/2014/main" id="{32DD6BCC-7F13-B5AA-EE47-E4076ED620CD}"/>
              </a:ext>
            </a:extLst>
          </p:cNvPr>
          <p:cNvPicPr>
            <a:picLocks noChangeAspect="1"/>
          </p:cNvPicPr>
          <p:nvPr/>
        </p:nvPicPr>
        <p:blipFill>
          <a:blip r:embed="rId3"/>
          <a:stretch>
            <a:fillRect/>
          </a:stretch>
        </p:blipFill>
        <p:spPr>
          <a:xfrm>
            <a:off x="3564198" y="2001747"/>
            <a:ext cx="2030843" cy="2516691"/>
          </a:xfrm>
          <a:prstGeom prst="rect">
            <a:avLst/>
          </a:prstGeom>
        </p:spPr>
      </p:pic>
      <p:sp>
        <p:nvSpPr>
          <p:cNvPr id="2" name="TextBox 1">
            <a:extLst>
              <a:ext uri="{FF2B5EF4-FFF2-40B4-BE49-F238E27FC236}">
                <a16:creationId xmlns:a16="http://schemas.microsoft.com/office/drawing/2014/main" id="{10E5785E-9919-291C-DF90-4A2AF9D44B11}"/>
              </a:ext>
            </a:extLst>
          </p:cNvPr>
          <p:cNvSpPr txBox="1"/>
          <p:nvPr/>
        </p:nvSpPr>
        <p:spPr>
          <a:xfrm>
            <a:off x="126609" y="625062"/>
            <a:ext cx="3645291" cy="338554"/>
          </a:xfrm>
          <a:prstGeom prst="rect">
            <a:avLst/>
          </a:prstGeom>
          <a:noFill/>
        </p:spPr>
        <p:txBody>
          <a:bodyPr wrap="square">
            <a:spAutoFit/>
          </a:bodyPr>
          <a:lstStyle/>
          <a:p>
            <a:r>
              <a:rPr lang="en-US" altLang="en-US" sz="1600" b="1" dirty="0">
                <a:solidFill>
                  <a:srgbClr val="213163"/>
                </a:solidFill>
              </a:rPr>
              <a:t>Class</a:t>
            </a:r>
          </a:p>
        </p:txBody>
      </p:sp>
    </p:spTree>
    <p:extLst>
      <p:ext uri="{BB962C8B-B14F-4D97-AF65-F5344CB8AC3E}">
        <p14:creationId xmlns:p14="http://schemas.microsoft.com/office/powerpoint/2010/main" val="3226422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48CAB0-7A49-46BF-A02D-AFEEC793EF18}"/>
              </a:ext>
            </a:extLst>
          </p:cNvPr>
          <p:cNvSpPr txBox="1"/>
          <p:nvPr/>
        </p:nvSpPr>
        <p:spPr>
          <a:xfrm>
            <a:off x="134077" y="1047436"/>
            <a:ext cx="4437924" cy="16773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3736" indent="-173736">
              <a:spcBef>
                <a:spcPts val="600"/>
              </a:spcBef>
              <a:buClr>
                <a:srgbClr val="213163"/>
              </a:buClr>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The object is an entity that has state and behavior. It may be any real-world object like the mouse, keyboard, chair, table, pen, etc.</a:t>
            </a:r>
          </a:p>
          <a:p>
            <a:pPr marL="173736" indent="-173736">
              <a:spcBef>
                <a:spcPts val="600"/>
              </a:spcBef>
              <a:buClr>
                <a:srgbClr val="213163"/>
              </a:buClr>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Everything in Python is an object, and almost everything has attributes and methods. All functions have a built-in attribute __doc__, which returns the docstring defined in the function source code.</a:t>
            </a:r>
          </a:p>
        </p:txBody>
      </p:sp>
      <p:pic>
        <p:nvPicPr>
          <p:cNvPr id="4" name="Picture 4" descr="A screenshot of a computer program&#10;&#10;Description automatically generated">
            <a:extLst>
              <a:ext uri="{FF2B5EF4-FFF2-40B4-BE49-F238E27FC236}">
                <a16:creationId xmlns:a16="http://schemas.microsoft.com/office/drawing/2014/main" id="{4191238C-112D-D98B-60E1-886B3690E6A6}"/>
              </a:ext>
            </a:extLst>
          </p:cNvPr>
          <p:cNvPicPr>
            <a:picLocks noChangeAspect="1"/>
          </p:cNvPicPr>
          <p:nvPr/>
        </p:nvPicPr>
        <p:blipFill>
          <a:blip r:embed="rId3"/>
          <a:stretch>
            <a:fillRect/>
          </a:stretch>
        </p:blipFill>
        <p:spPr>
          <a:xfrm>
            <a:off x="5111932" y="1123950"/>
            <a:ext cx="3147333" cy="3688400"/>
          </a:xfrm>
          <a:prstGeom prst="rect">
            <a:avLst/>
          </a:prstGeom>
        </p:spPr>
      </p:pic>
      <p:sp>
        <p:nvSpPr>
          <p:cNvPr id="2" name="TextBox 1">
            <a:extLst>
              <a:ext uri="{FF2B5EF4-FFF2-40B4-BE49-F238E27FC236}">
                <a16:creationId xmlns:a16="http://schemas.microsoft.com/office/drawing/2014/main" id="{5AFE0973-B97D-3E82-DAE7-F7D18026C37C}"/>
              </a:ext>
            </a:extLst>
          </p:cNvPr>
          <p:cNvSpPr txBox="1"/>
          <p:nvPr/>
        </p:nvSpPr>
        <p:spPr>
          <a:xfrm>
            <a:off x="126609" y="625062"/>
            <a:ext cx="3645291" cy="338554"/>
          </a:xfrm>
          <a:prstGeom prst="rect">
            <a:avLst/>
          </a:prstGeom>
          <a:noFill/>
        </p:spPr>
        <p:txBody>
          <a:bodyPr wrap="square">
            <a:spAutoFit/>
          </a:bodyPr>
          <a:lstStyle/>
          <a:p>
            <a:r>
              <a:rPr lang="en-US" altLang="en-US" sz="1600" b="1" dirty="0">
                <a:solidFill>
                  <a:srgbClr val="213163"/>
                </a:solidFill>
              </a:rPr>
              <a:t>Object</a:t>
            </a:r>
          </a:p>
        </p:txBody>
      </p:sp>
    </p:spTree>
    <p:extLst>
      <p:ext uri="{BB962C8B-B14F-4D97-AF65-F5344CB8AC3E}">
        <p14:creationId xmlns:p14="http://schemas.microsoft.com/office/powerpoint/2010/main" val="3541998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260280-C6BE-B9F8-7380-3F8316BA85CA}"/>
              </a:ext>
            </a:extLst>
          </p:cNvPr>
          <p:cNvSpPr txBox="1"/>
          <p:nvPr/>
        </p:nvSpPr>
        <p:spPr>
          <a:xfrm>
            <a:off x="126609" y="1040130"/>
            <a:ext cx="872127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600"/>
              </a:spcBef>
            </a:pPr>
            <a:r>
              <a:rPr lang="en-US" dirty="0">
                <a:solidFill>
                  <a:schemeClr val="tx1"/>
                </a:solidFill>
                <a:latin typeface="Arial" panose="020B0604020202020204" pitchFamily="34" charset="0"/>
                <a:cs typeface="Arial" panose="020B0604020202020204" pitchFamily="34" charset="0"/>
              </a:rPr>
              <a:t>The method is a function that is associated with an object. In Python, a method is not unique to class instances. Any object type can have methods.</a:t>
            </a:r>
          </a:p>
        </p:txBody>
      </p:sp>
      <p:sp>
        <p:nvSpPr>
          <p:cNvPr id="2" name="TextBox 1">
            <a:extLst>
              <a:ext uri="{FF2B5EF4-FFF2-40B4-BE49-F238E27FC236}">
                <a16:creationId xmlns:a16="http://schemas.microsoft.com/office/drawing/2014/main" id="{2AA3D88B-5811-8D94-4631-D1B4391CC130}"/>
              </a:ext>
            </a:extLst>
          </p:cNvPr>
          <p:cNvSpPr txBox="1"/>
          <p:nvPr/>
        </p:nvSpPr>
        <p:spPr>
          <a:xfrm>
            <a:off x="126609" y="625062"/>
            <a:ext cx="3645291" cy="338554"/>
          </a:xfrm>
          <a:prstGeom prst="rect">
            <a:avLst/>
          </a:prstGeom>
          <a:noFill/>
        </p:spPr>
        <p:txBody>
          <a:bodyPr wrap="square">
            <a:spAutoFit/>
          </a:bodyPr>
          <a:lstStyle/>
          <a:p>
            <a:r>
              <a:rPr lang="en-US" altLang="en-US" sz="1600" b="1" dirty="0">
                <a:solidFill>
                  <a:srgbClr val="213163"/>
                </a:solidFill>
              </a:rPr>
              <a:t>Method</a:t>
            </a:r>
          </a:p>
        </p:txBody>
      </p:sp>
    </p:spTree>
    <p:extLst>
      <p:ext uri="{BB962C8B-B14F-4D97-AF65-F5344CB8AC3E}">
        <p14:creationId xmlns:p14="http://schemas.microsoft.com/office/powerpoint/2010/main" val="1007952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A5488CA0-D2E9-AC75-E448-27FB4AADD0FD}"/>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A2BF0B3C-1A0F-614B-E530-EC5E70FB3266}"/>
              </a:ext>
            </a:extLst>
          </p:cNvPr>
          <p:cNvSpPr txBox="1">
            <a:spLocks/>
          </p:cNvSpPr>
          <p:nvPr/>
        </p:nvSpPr>
        <p:spPr>
          <a:xfrm>
            <a:off x="2369821" y="2229249"/>
            <a:ext cx="441197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extLst>
                    <a:ext uri="{A12FA001-AC4F-418D-AE19-62706E023703}">
                      <ahyp:hlinkClr xmlns:ahyp="http://schemas.microsoft.com/office/drawing/2018/hyperlinkcolor" val="tx"/>
                    </a:ext>
                  </a:extLst>
                </a:hlinkClick>
              </a:rPr>
              <a:t>Lab 36: OOPS concepts in Python</a:t>
            </a:r>
            <a:endParaRPr lang="en-US" sz="1600" b="1" dirty="0">
              <a:solidFill>
                <a:schemeClr val="tx1"/>
              </a:solidFill>
            </a:endParaRPr>
          </a:p>
        </p:txBody>
      </p:sp>
    </p:spTree>
    <p:extLst>
      <p:ext uri="{BB962C8B-B14F-4D97-AF65-F5344CB8AC3E}">
        <p14:creationId xmlns:p14="http://schemas.microsoft.com/office/powerpoint/2010/main" val="12477546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100892-40EB-CC11-0D61-8DB1627FB9D9}"/>
              </a:ext>
            </a:extLst>
          </p:cNvPr>
          <p:cNvSpPr txBox="1"/>
          <p:nvPr/>
        </p:nvSpPr>
        <p:spPr>
          <a:xfrm>
            <a:off x="125913" y="1035500"/>
            <a:ext cx="4446087" cy="153888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3736" indent="-173736">
              <a:spcBef>
                <a:spcPts val="600"/>
              </a:spcBef>
              <a:buClr>
                <a:srgbClr val="213163"/>
              </a:buClr>
              <a:buFont typeface="Arial" panose="020B0604020202020204" pitchFamily="34" charset="0"/>
              <a:buChar char="•"/>
            </a:pPr>
            <a:r>
              <a:rPr lang="en-US" dirty="0">
                <a:ea typeface="Verdana"/>
              </a:rPr>
              <a:t>Inheritance allows us to define a class that inherits all the methods and properties from another class.</a:t>
            </a:r>
          </a:p>
          <a:p>
            <a:pPr marL="173736" indent="-173736">
              <a:spcBef>
                <a:spcPts val="600"/>
              </a:spcBef>
              <a:buClr>
                <a:srgbClr val="213163"/>
              </a:buClr>
              <a:buFont typeface="Arial" panose="020B0604020202020204" pitchFamily="34" charset="0"/>
              <a:buChar char="•"/>
            </a:pPr>
            <a:r>
              <a:rPr lang="en-US" b="1" dirty="0">
                <a:ea typeface="Verdana"/>
              </a:rPr>
              <a:t>Parent class</a:t>
            </a:r>
            <a:r>
              <a:rPr lang="en-US" dirty="0">
                <a:ea typeface="Verdana"/>
              </a:rPr>
              <a:t> is the class being inherited from, also called base class.</a:t>
            </a:r>
          </a:p>
          <a:p>
            <a:pPr marL="173736" indent="-173736">
              <a:spcBef>
                <a:spcPts val="600"/>
              </a:spcBef>
              <a:buClr>
                <a:srgbClr val="213163"/>
              </a:buClr>
              <a:buFont typeface="Arial" panose="020B0604020202020204" pitchFamily="34" charset="0"/>
              <a:buChar char="•"/>
            </a:pPr>
            <a:r>
              <a:rPr lang="en-US" b="1" dirty="0">
                <a:ea typeface="Verdana"/>
              </a:rPr>
              <a:t>Child class</a:t>
            </a:r>
            <a:r>
              <a:rPr lang="en-US" dirty="0">
                <a:ea typeface="Verdana"/>
              </a:rPr>
              <a:t> is the class that inherits from another class, also called derived class.</a:t>
            </a:r>
          </a:p>
        </p:txBody>
      </p:sp>
      <p:sp>
        <p:nvSpPr>
          <p:cNvPr id="4" name="TextBox 3">
            <a:extLst>
              <a:ext uri="{FF2B5EF4-FFF2-40B4-BE49-F238E27FC236}">
                <a16:creationId xmlns:a16="http://schemas.microsoft.com/office/drawing/2014/main" id="{D7D02FC5-8425-11A7-5A76-211F58BC9C21}"/>
              </a:ext>
            </a:extLst>
          </p:cNvPr>
          <p:cNvSpPr txBox="1"/>
          <p:nvPr/>
        </p:nvSpPr>
        <p:spPr>
          <a:xfrm>
            <a:off x="121194" y="619917"/>
            <a:ext cx="274320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Python Inheritance</a:t>
            </a:r>
          </a:p>
        </p:txBody>
      </p:sp>
      <p:pic>
        <p:nvPicPr>
          <p:cNvPr id="5" name="Picture 5" descr="A person and child diagram&#10;&#10;Description automatically generated">
            <a:extLst>
              <a:ext uri="{FF2B5EF4-FFF2-40B4-BE49-F238E27FC236}">
                <a16:creationId xmlns:a16="http://schemas.microsoft.com/office/drawing/2014/main" id="{E021FD87-768C-8C51-12E2-6C8DD7DD85DD}"/>
              </a:ext>
            </a:extLst>
          </p:cNvPr>
          <p:cNvPicPr>
            <a:picLocks noChangeAspect="1"/>
          </p:cNvPicPr>
          <p:nvPr/>
        </p:nvPicPr>
        <p:blipFill rotWithShape="1">
          <a:blip r:embed="rId3"/>
          <a:srcRect l="11207" t="6577" r="5229" b="5322"/>
          <a:stretch/>
        </p:blipFill>
        <p:spPr>
          <a:xfrm>
            <a:off x="4975860" y="1353446"/>
            <a:ext cx="3848100" cy="2436608"/>
          </a:xfrm>
          <a:prstGeom prst="rect">
            <a:avLst/>
          </a:prstGeom>
        </p:spPr>
      </p:pic>
      <p:sp>
        <p:nvSpPr>
          <p:cNvPr id="2" name="TextBox 1">
            <a:extLst>
              <a:ext uri="{FF2B5EF4-FFF2-40B4-BE49-F238E27FC236}">
                <a16:creationId xmlns:a16="http://schemas.microsoft.com/office/drawing/2014/main" id="{0CC307B7-FD2E-75C4-D9B3-31DEA8441D92}"/>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7" name="Straight Connector 6">
            <a:extLst>
              <a:ext uri="{FF2B5EF4-FFF2-40B4-BE49-F238E27FC236}">
                <a16:creationId xmlns:a16="http://schemas.microsoft.com/office/drawing/2014/main" id="{3371C351-D2A2-0508-C911-0D136CFBC967}"/>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D77D722E-5B8F-34ED-0B28-A031387E1A37}"/>
              </a:ext>
            </a:extLst>
          </p:cNvPr>
          <p:cNvSpPr txBox="1"/>
          <p:nvPr/>
        </p:nvSpPr>
        <p:spPr>
          <a:xfrm>
            <a:off x="690891" y="4656005"/>
            <a:ext cx="47878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https://www.scaler.com/topics/python/inheritance-in-python/</a:t>
            </a:r>
            <a:endParaRPr lang="en-US" sz="1200" dirty="0">
              <a:solidFill>
                <a:srgbClr val="0000FF"/>
              </a:solidFill>
            </a:endParaRPr>
          </a:p>
        </p:txBody>
      </p:sp>
    </p:spTree>
    <p:extLst>
      <p:ext uri="{BB962C8B-B14F-4D97-AF65-F5344CB8AC3E}">
        <p14:creationId xmlns:p14="http://schemas.microsoft.com/office/powerpoint/2010/main" val="17513648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5CB2D-3FD9-AEC7-8F18-E34BE499E4FB}"/>
              </a:ext>
            </a:extLst>
          </p:cNvPr>
          <p:cNvSpPr>
            <a:spLocks noGrp="1"/>
          </p:cNvSpPr>
          <p:nvPr>
            <p:ph type="title"/>
          </p:nvPr>
        </p:nvSpPr>
        <p:spPr>
          <a:xfrm>
            <a:off x="128088" y="533392"/>
            <a:ext cx="4039320" cy="515229"/>
          </a:xfrm>
        </p:spPr>
        <p:txBody>
          <a:bodyPr/>
          <a:lstStyle/>
          <a:p>
            <a:pPr algn="l"/>
            <a:r>
              <a:rPr lang="en-US" sz="1600" b="1" dirty="0">
                <a:solidFill>
                  <a:srgbClr val="002060"/>
                </a:solidFill>
                <a:cs typeface="Segoe UI"/>
              </a:rPr>
              <a:t>Python Polymorphism</a:t>
            </a:r>
            <a:endParaRPr lang="en-US" sz="1600" b="1" dirty="0">
              <a:solidFill>
                <a:srgbClr val="002060"/>
              </a:solidFill>
            </a:endParaRPr>
          </a:p>
        </p:txBody>
      </p:sp>
      <p:sp>
        <p:nvSpPr>
          <p:cNvPr id="3" name="TextBox 2">
            <a:extLst>
              <a:ext uri="{FF2B5EF4-FFF2-40B4-BE49-F238E27FC236}">
                <a16:creationId xmlns:a16="http://schemas.microsoft.com/office/drawing/2014/main" id="{25434A74-96A5-4ACF-990B-7609144E47CA}"/>
              </a:ext>
            </a:extLst>
          </p:cNvPr>
          <p:cNvSpPr txBox="1"/>
          <p:nvPr/>
        </p:nvSpPr>
        <p:spPr>
          <a:xfrm>
            <a:off x="128088" y="1041001"/>
            <a:ext cx="861241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latin typeface="Arial" panose="020B0604020202020204" pitchFamily="34" charset="0"/>
                <a:ea typeface="Verdana"/>
                <a:cs typeface="Arial" panose="020B0604020202020204" pitchFamily="34" charset="0"/>
              </a:rPr>
              <a:t>The word "polymorphism" means "many forms", and in programming it refers to methods/functions/operators with the same name that can be executed on many objects or classes.</a:t>
            </a:r>
            <a:endParaRPr lang="en-US" dirty="0">
              <a:solidFill>
                <a:schemeClr val="tx1"/>
              </a:solidFill>
              <a:latin typeface="Arial" panose="020B0604020202020204" pitchFamily="34" charset="0"/>
              <a:cs typeface="Arial" panose="020B0604020202020204" pitchFamily="34" charset="0"/>
            </a:endParaRPr>
          </a:p>
        </p:txBody>
      </p:sp>
      <p:pic>
        <p:nvPicPr>
          <p:cNvPr id="4" name="Picture 4" descr="A diagram of a diagram&#10;&#10;Description automatically generated">
            <a:extLst>
              <a:ext uri="{FF2B5EF4-FFF2-40B4-BE49-F238E27FC236}">
                <a16:creationId xmlns:a16="http://schemas.microsoft.com/office/drawing/2014/main" id="{4D138C94-E357-EDB6-E435-AC7A3871DACE}"/>
              </a:ext>
            </a:extLst>
          </p:cNvPr>
          <p:cNvPicPr>
            <a:picLocks noChangeAspect="1"/>
          </p:cNvPicPr>
          <p:nvPr/>
        </p:nvPicPr>
        <p:blipFill rotWithShape="1">
          <a:blip r:embed="rId3"/>
          <a:srcRect l="5767" t="13827" r="6338" b="27907"/>
          <a:stretch/>
        </p:blipFill>
        <p:spPr>
          <a:xfrm>
            <a:off x="2030911" y="1808685"/>
            <a:ext cx="5082177" cy="2270760"/>
          </a:xfrm>
          <a:prstGeom prst="rect">
            <a:avLst/>
          </a:prstGeom>
        </p:spPr>
      </p:pic>
      <p:sp>
        <p:nvSpPr>
          <p:cNvPr id="6" name="TextBox 5">
            <a:extLst>
              <a:ext uri="{FF2B5EF4-FFF2-40B4-BE49-F238E27FC236}">
                <a16:creationId xmlns:a16="http://schemas.microsoft.com/office/drawing/2014/main" id="{41E13377-8AC0-2D55-26E7-F473F5F3017C}"/>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7" name="Straight Connector 6">
            <a:extLst>
              <a:ext uri="{FF2B5EF4-FFF2-40B4-BE49-F238E27FC236}">
                <a16:creationId xmlns:a16="http://schemas.microsoft.com/office/drawing/2014/main" id="{AEC786D4-6AF3-C19B-F67E-5E12AD269D0B}"/>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889AC2A4-F9F5-67DC-03E0-9A841169D0FE}"/>
              </a:ext>
            </a:extLst>
          </p:cNvPr>
          <p:cNvSpPr txBox="1"/>
          <p:nvPr/>
        </p:nvSpPr>
        <p:spPr>
          <a:xfrm>
            <a:off x="690891" y="4656005"/>
            <a:ext cx="47878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https://www.scaler.com/topics/python/polymorphism-in-python/</a:t>
            </a:r>
            <a:endParaRPr lang="en-US" sz="1200" dirty="0">
              <a:solidFill>
                <a:srgbClr val="0000FF"/>
              </a:solidFill>
            </a:endParaRPr>
          </a:p>
        </p:txBody>
      </p:sp>
    </p:spTree>
    <p:extLst>
      <p:ext uri="{BB962C8B-B14F-4D97-AF65-F5344CB8AC3E}">
        <p14:creationId xmlns:p14="http://schemas.microsoft.com/office/powerpoint/2010/main" val="138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129782" y="562983"/>
            <a:ext cx="3703078" cy="450477"/>
          </a:xfrm>
        </p:spPr>
        <p:txBody>
          <a:bodyPr anchor="ctr">
            <a:normAutofit/>
          </a:bodyPr>
          <a:lstStyle/>
          <a:p>
            <a:r>
              <a:rPr lang="en-US" sz="1600" b="1" dirty="0">
                <a:solidFill>
                  <a:srgbClr val="002060"/>
                </a:solidFill>
                <a:latin typeface="Arial"/>
                <a:cs typeface="Arial"/>
              </a:rPr>
              <a:t>Learning Objectives</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152401" y="1054600"/>
            <a:ext cx="4579620" cy="2054360"/>
          </a:xfrm>
        </p:spPr>
        <p:txBody>
          <a:bodyPr vert="horz" lIns="68580" tIns="34290" rIns="68580" bIns="34290" rtlCol="0" anchor="t">
            <a:normAutofit/>
          </a:bodyPr>
          <a:lstStyle/>
          <a:p>
            <a:pPr>
              <a:spcBef>
                <a:spcPts val="600"/>
              </a:spcBef>
            </a:pPr>
            <a:r>
              <a:rPr lang="en-US" dirty="0">
                <a:cs typeface="Calibri" panose="020F0502020204030204"/>
              </a:rPr>
              <a:t>You will learn in this lesson:</a:t>
            </a:r>
          </a:p>
          <a:p>
            <a:pPr>
              <a:spcBef>
                <a:spcPts val="600"/>
              </a:spcBef>
            </a:pPr>
            <a:endParaRPr lang="en-US" dirty="0">
              <a:cs typeface="Calibri" panose="020F0502020204030204"/>
            </a:endParaRPr>
          </a:p>
          <a:p>
            <a:pPr marL="173736" indent="-173736">
              <a:spcBef>
                <a:spcPts val="600"/>
              </a:spcBef>
              <a:buClr>
                <a:srgbClr val="213163"/>
              </a:buClr>
              <a:buFont typeface="Arial" panose="020B0604020202020204" pitchFamily="34" charset="0"/>
              <a:buChar char="•"/>
            </a:pPr>
            <a:r>
              <a:rPr lang="en-US" dirty="0">
                <a:cs typeface="Calibri" panose="020F0502020204030204"/>
              </a:rPr>
              <a:t>Python Programming</a:t>
            </a:r>
          </a:p>
          <a:p>
            <a:pPr marL="173736" indent="-173736">
              <a:spcBef>
                <a:spcPts val="600"/>
              </a:spcBef>
              <a:buClr>
                <a:srgbClr val="213163"/>
              </a:buClr>
              <a:buFont typeface="Arial" panose="020B0604020202020204" pitchFamily="34" charset="0"/>
              <a:buChar char="•"/>
            </a:pPr>
            <a:r>
              <a:rPr lang="en-US" dirty="0">
                <a:cs typeface="Calibri" panose="020F0502020204030204"/>
              </a:rPr>
              <a:t>How to write first program</a:t>
            </a:r>
          </a:p>
          <a:p>
            <a:pPr marL="173736" indent="-173736">
              <a:spcBef>
                <a:spcPts val="600"/>
              </a:spcBef>
              <a:buClr>
                <a:srgbClr val="213163"/>
              </a:buClr>
              <a:buFont typeface="Arial" panose="020B0604020202020204" pitchFamily="34" charset="0"/>
              <a:buChar char="•"/>
            </a:pPr>
            <a:r>
              <a:rPr lang="en-US" dirty="0">
                <a:cs typeface="Calibri" panose="020F0502020204030204"/>
              </a:rPr>
              <a:t>Perform basic operations</a:t>
            </a:r>
          </a:p>
          <a:p>
            <a:pPr marL="173736" indent="-173736">
              <a:spcBef>
                <a:spcPts val="600"/>
              </a:spcBef>
              <a:buClr>
                <a:srgbClr val="213163"/>
              </a:buClr>
              <a:buFont typeface="Arial" panose="020B0604020202020204" pitchFamily="34" charset="0"/>
              <a:buChar char="•"/>
            </a:pPr>
            <a:r>
              <a:rPr lang="en-US" dirty="0">
                <a:cs typeface="Calibri" panose="020F0502020204030204"/>
              </a:rPr>
              <a:t>How to read and write files in Python</a:t>
            </a:r>
          </a:p>
          <a:p>
            <a:pPr marL="173736" indent="-173736">
              <a:spcBef>
                <a:spcPts val="600"/>
              </a:spcBef>
              <a:buClr>
                <a:srgbClr val="213163"/>
              </a:buClr>
              <a:buFont typeface="Arial" panose="020B0604020202020204" pitchFamily="34" charset="0"/>
              <a:buChar char="•"/>
            </a:pPr>
            <a:r>
              <a:rPr lang="en-US" dirty="0">
                <a:cs typeface="Calibri" panose="020F0502020204030204"/>
              </a:rPr>
              <a:t>Database connectivity</a:t>
            </a:r>
          </a:p>
        </p:txBody>
      </p:sp>
      <p:pic>
        <p:nvPicPr>
          <p:cNvPr id="4" name="Picture 3">
            <a:extLst>
              <a:ext uri="{FF2B5EF4-FFF2-40B4-BE49-F238E27FC236}">
                <a16:creationId xmlns:a16="http://schemas.microsoft.com/office/drawing/2014/main" id="{F9FEBA78-034A-C143-63ED-27ABE262B413}"/>
              </a:ext>
            </a:extLst>
          </p:cNvPr>
          <p:cNvPicPr>
            <a:picLocks noChangeAspect="1"/>
          </p:cNvPicPr>
          <p:nvPr/>
        </p:nvPicPr>
        <p:blipFill>
          <a:blip r:embed="rId3"/>
          <a:stretch>
            <a:fillRect/>
          </a:stretch>
        </p:blipFill>
        <p:spPr>
          <a:xfrm>
            <a:off x="5361152" y="11239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3461548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FDD665-56F6-6CC9-5DCF-75E8C908518B}"/>
              </a:ext>
            </a:extLst>
          </p:cNvPr>
          <p:cNvSpPr txBox="1"/>
          <p:nvPr/>
        </p:nvSpPr>
        <p:spPr>
          <a:xfrm>
            <a:off x="125186" y="1044121"/>
            <a:ext cx="444681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600"/>
              </a:spcBef>
            </a:pPr>
            <a:r>
              <a:rPr lang="en-US" dirty="0"/>
              <a:t>Encapsulation is a mechanism of wrapping the data (variables) and code acting on the data (methods) together as a single unit. In encapsulation, the variables of a class will be hidden from other classes, and can be accessed only through the methods of their current class.</a:t>
            </a:r>
          </a:p>
        </p:txBody>
      </p:sp>
      <p:sp>
        <p:nvSpPr>
          <p:cNvPr id="4" name="TextBox 3">
            <a:extLst>
              <a:ext uri="{FF2B5EF4-FFF2-40B4-BE49-F238E27FC236}">
                <a16:creationId xmlns:a16="http://schemas.microsoft.com/office/drawing/2014/main" id="{F87CC084-069A-A9A8-59A3-EDD6A1C407DB}"/>
              </a:ext>
            </a:extLst>
          </p:cNvPr>
          <p:cNvSpPr txBox="1"/>
          <p:nvPr/>
        </p:nvSpPr>
        <p:spPr>
          <a:xfrm>
            <a:off x="125186" y="624431"/>
            <a:ext cx="444681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213163"/>
                </a:solidFill>
                <a:cs typeface="Heebo"/>
              </a:rPr>
              <a:t>Encapsulation in Python</a:t>
            </a:r>
          </a:p>
        </p:txBody>
      </p:sp>
      <p:pic>
        <p:nvPicPr>
          <p:cNvPr id="5" name="Picture 5" descr="A diagram of a group of individuals&#10;&#10;Description automatically generated">
            <a:extLst>
              <a:ext uri="{FF2B5EF4-FFF2-40B4-BE49-F238E27FC236}">
                <a16:creationId xmlns:a16="http://schemas.microsoft.com/office/drawing/2014/main" id="{FD5B027F-F42B-EBBE-7B50-71E63A157A68}"/>
              </a:ext>
            </a:extLst>
          </p:cNvPr>
          <p:cNvPicPr>
            <a:picLocks noChangeAspect="1"/>
          </p:cNvPicPr>
          <p:nvPr/>
        </p:nvPicPr>
        <p:blipFill rotWithShape="1">
          <a:blip r:embed="rId3"/>
          <a:srcRect r="11624" b="21890"/>
          <a:stretch/>
        </p:blipFill>
        <p:spPr>
          <a:xfrm>
            <a:off x="4861562" y="1318022"/>
            <a:ext cx="3939540" cy="1958578"/>
          </a:xfrm>
          <a:prstGeom prst="rect">
            <a:avLst/>
          </a:prstGeom>
        </p:spPr>
      </p:pic>
      <p:sp>
        <p:nvSpPr>
          <p:cNvPr id="2" name="TextBox 1">
            <a:extLst>
              <a:ext uri="{FF2B5EF4-FFF2-40B4-BE49-F238E27FC236}">
                <a16:creationId xmlns:a16="http://schemas.microsoft.com/office/drawing/2014/main" id="{36E1C368-2B92-74D5-5FAC-16A8636253E0}"/>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7" name="Straight Connector 6">
            <a:extLst>
              <a:ext uri="{FF2B5EF4-FFF2-40B4-BE49-F238E27FC236}">
                <a16:creationId xmlns:a16="http://schemas.microsoft.com/office/drawing/2014/main" id="{1A3FAF36-739D-DF63-E1C7-C6C2090062BB}"/>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3711EEEA-E200-82F4-F296-A46ACA945A1D}"/>
              </a:ext>
            </a:extLst>
          </p:cNvPr>
          <p:cNvSpPr txBox="1"/>
          <p:nvPr/>
        </p:nvSpPr>
        <p:spPr>
          <a:xfrm>
            <a:off x="690891" y="4656005"/>
            <a:ext cx="57403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https://www.boardinfinity.com/blog/understanding-encapsulation-in-python/</a:t>
            </a:r>
            <a:endParaRPr lang="en-US" sz="1200" dirty="0">
              <a:solidFill>
                <a:srgbClr val="0000FF"/>
              </a:solidFill>
            </a:endParaRPr>
          </a:p>
        </p:txBody>
      </p:sp>
    </p:spTree>
    <p:extLst>
      <p:ext uri="{BB962C8B-B14F-4D97-AF65-F5344CB8AC3E}">
        <p14:creationId xmlns:p14="http://schemas.microsoft.com/office/powerpoint/2010/main" val="42552433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837FA7-2D7C-23BB-248B-33FA8CAB1826}"/>
              </a:ext>
            </a:extLst>
          </p:cNvPr>
          <p:cNvSpPr txBox="1"/>
          <p:nvPr/>
        </p:nvSpPr>
        <p:spPr>
          <a:xfrm>
            <a:off x="125186" y="1032510"/>
            <a:ext cx="4446813" cy="18928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3736" indent="-173736">
              <a:spcBef>
                <a:spcPts val="600"/>
              </a:spcBef>
              <a:buClr>
                <a:srgbClr val="213163"/>
              </a:buClr>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Data abstraction and encapsulation both are often used as synonyms. Both are nearly synonyms because data abstraction is achieved through encapsulation.</a:t>
            </a:r>
          </a:p>
          <a:p>
            <a:pPr marL="173736" indent="-173736">
              <a:spcBef>
                <a:spcPts val="600"/>
              </a:spcBef>
              <a:buClr>
                <a:srgbClr val="213163"/>
              </a:buClr>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Abstraction is used to hide internal details and show only functionalities. Abstracting something means to give names to things so that the name captures the core of what a function or a whole program does.</a:t>
            </a:r>
          </a:p>
        </p:txBody>
      </p:sp>
      <p:sp>
        <p:nvSpPr>
          <p:cNvPr id="2" name="TextBox 1">
            <a:extLst>
              <a:ext uri="{FF2B5EF4-FFF2-40B4-BE49-F238E27FC236}">
                <a16:creationId xmlns:a16="http://schemas.microsoft.com/office/drawing/2014/main" id="{4F90AEA7-31F8-CAAB-4794-BDEE858E5517}"/>
              </a:ext>
            </a:extLst>
          </p:cNvPr>
          <p:cNvSpPr txBox="1"/>
          <p:nvPr/>
        </p:nvSpPr>
        <p:spPr>
          <a:xfrm>
            <a:off x="125186" y="624431"/>
            <a:ext cx="444681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213163"/>
                </a:solidFill>
                <a:cs typeface="Heebo"/>
              </a:rPr>
              <a:t>Data Abstraction in Python</a:t>
            </a:r>
          </a:p>
        </p:txBody>
      </p:sp>
      <p:pic>
        <p:nvPicPr>
          <p:cNvPr id="1026" name="Picture 2" descr="Python Tutorial 25 - Abstraction in Python - YouTube">
            <a:extLst>
              <a:ext uri="{FF2B5EF4-FFF2-40B4-BE49-F238E27FC236}">
                <a16:creationId xmlns:a16="http://schemas.microsoft.com/office/drawing/2014/main" id="{61D082DA-A0EA-5C99-5810-A6F40A7CB6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7794" y="1348025"/>
            <a:ext cx="4351020" cy="244744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59866EA-A9F5-7E0F-D8B0-7DC974E691C5}"/>
              </a:ext>
            </a:extLst>
          </p:cNvPr>
          <p:cNvSpPr txBox="1"/>
          <p:nvPr/>
        </p:nvSpPr>
        <p:spPr>
          <a:xfrm>
            <a:off x="2543601" y="4415904"/>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6" name="TextBox 5">
            <a:extLst>
              <a:ext uri="{FF2B5EF4-FFF2-40B4-BE49-F238E27FC236}">
                <a16:creationId xmlns:a16="http://schemas.microsoft.com/office/drawing/2014/main" id="{C79E176A-031A-C630-818F-5D4C7FAF9F6A}"/>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8" name="Straight Connector 7">
            <a:extLst>
              <a:ext uri="{FF2B5EF4-FFF2-40B4-BE49-F238E27FC236}">
                <a16:creationId xmlns:a16="http://schemas.microsoft.com/office/drawing/2014/main" id="{3A92A1F0-3FFB-4646-3480-07E8EE9BC18A}"/>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3D8DC748-1F95-BCC1-C551-49A208E2B1E0}"/>
              </a:ext>
            </a:extLst>
          </p:cNvPr>
          <p:cNvSpPr txBox="1"/>
          <p:nvPr/>
        </p:nvSpPr>
        <p:spPr>
          <a:xfrm>
            <a:off x="690891" y="4656005"/>
            <a:ext cx="57403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4"/>
              </a:rPr>
              <a:t>8N1b4sGzdTgAAAABJRU5ErkJggg</a:t>
            </a:r>
            <a:r>
              <a:rPr lang="en-US" sz="1200" dirty="0">
                <a:solidFill>
                  <a:srgbClr val="0000FF"/>
                </a:solidFill>
                <a:hlinkClick r:id="rId4">
                  <a:extLst>
                    <a:ext uri="{A12FA001-AC4F-418D-AE19-62706E023703}">
                      <ahyp:hlinkClr xmlns:ahyp="http://schemas.microsoft.com/office/drawing/2018/hyperlinkcolor" val="tx"/>
                    </a:ext>
                  </a:extLst>
                </a:hlinkClick>
              </a:rPr>
              <a:t>== (300×168)</a:t>
            </a:r>
            <a:endParaRPr lang="en-US"/>
          </a:p>
        </p:txBody>
      </p:sp>
    </p:spTree>
    <p:extLst>
      <p:ext uri="{BB962C8B-B14F-4D97-AF65-F5344CB8AC3E}">
        <p14:creationId xmlns:p14="http://schemas.microsoft.com/office/powerpoint/2010/main" val="2439353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6BFCDCD0-0542-880B-BDAD-B9D730BC3799}"/>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367C5685-AE66-5333-EECD-86D3427BABD1}"/>
              </a:ext>
            </a:extLst>
          </p:cNvPr>
          <p:cNvSpPr txBox="1">
            <a:spLocks/>
          </p:cNvSpPr>
          <p:nvPr/>
        </p:nvSpPr>
        <p:spPr>
          <a:xfrm>
            <a:off x="1965961" y="2229249"/>
            <a:ext cx="519683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extLst>
                    <a:ext uri="{A12FA001-AC4F-418D-AE19-62706E023703}">
                      <ahyp:hlinkClr xmlns:ahyp="http://schemas.microsoft.com/office/drawing/2018/hyperlinkcolor" val="tx"/>
                    </a:ext>
                  </a:extLst>
                </a:hlinkClick>
              </a:rPr>
              <a:t>Lab 37: Advanced OOPS concepts in Python</a:t>
            </a:r>
            <a:endParaRPr lang="en-US" sz="1600" b="1" dirty="0">
              <a:solidFill>
                <a:schemeClr val="tx1"/>
              </a:solidFill>
            </a:endParaRPr>
          </a:p>
        </p:txBody>
      </p:sp>
    </p:spTree>
    <p:extLst>
      <p:ext uri="{BB962C8B-B14F-4D97-AF65-F5344CB8AC3E}">
        <p14:creationId xmlns:p14="http://schemas.microsoft.com/office/powerpoint/2010/main" val="37795033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circle with blue lines&#10;&#10;Description automatically generated">
            <a:extLst>
              <a:ext uri="{FF2B5EF4-FFF2-40B4-BE49-F238E27FC236}">
                <a16:creationId xmlns:a16="http://schemas.microsoft.com/office/drawing/2014/main" id="{B9F2F701-1B96-9F2B-1176-7F690A6AFAB7}"/>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941CB499-C757-6722-AD5B-AFAF3CC5523C}"/>
              </a:ext>
            </a:extLst>
          </p:cNvPr>
          <p:cNvSpPr txBox="1">
            <a:spLocks/>
          </p:cNvSpPr>
          <p:nvPr/>
        </p:nvSpPr>
        <p:spPr>
          <a:xfrm>
            <a:off x="1135380" y="2229249"/>
            <a:ext cx="687323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2000" b="1" dirty="0">
                <a:solidFill>
                  <a:schemeClr val="tx1"/>
                </a:solidFill>
              </a:rPr>
              <a:t>Integration of Database Technologies with Python</a:t>
            </a:r>
          </a:p>
        </p:txBody>
      </p:sp>
    </p:spTree>
    <p:extLst>
      <p:ext uri="{BB962C8B-B14F-4D97-AF65-F5344CB8AC3E}">
        <p14:creationId xmlns:p14="http://schemas.microsoft.com/office/powerpoint/2010/main" val="15356972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extShape 1"/>
          <p:cNvSpPr txBox="1"/>
          <p:nvPr/>
        </p:nvSpPr>
        <p:spPr>
          <a:xfrm>
            <a:off x="150483" y="547759"/>
            <a:ext cx="5274957" cy="496752"/>
          </a:xfrm>
          <a:prstGeom prst="rect">
            <a:avLst/>
          </a:prstGeom>
          <a:noFill/>
          <a:ln w="0">
            <a:noFill/>
          </a:ln>
        </p:spPr>
        <p:txBody>
          <a:bodyPr lIns="68580" tIns="34290" rIns="68580" bIns="34290" anchor="ctr">
            <a:noAutofit/>
          </a:bodyPr>
          <a:lstStyle/>
          <a:p>
            <a:pPr>
              <a:lnSpc>
                <a:spcPct val="90000"/>
              </a:lnSpc>
            </a:pPr>
            <a:r>
              <a:rPr lang="en-IN" sz="1600" b="1" spc="-1" dirty="0">
                <a:solidFill>
                  <a:srgbClr val="002060"/>
                </a:solidFill>
              </a:rPr>
              <a:t>Python Modules for Database Connection</a:t>
            </a:r>
            <a:endParaRPr lang="en-US" sz="1600" spc="-1" dirty="0">
              <a:solidFill>
                <a:srgbClr val="002060"/>
              </a:solidFill>
              <a:latin typeface="Arial"/>
            </a:endParaRPr>
          </a:p>
        </p:txBody>
      </p:sp>
      <p:sp>
        <p:nvSpPr>
          <p:cNvPr id="204" name="TextShape 2"/>
          <p:cNvSpPr txBox="1"/>
          <p:nvPr/>
        </p:nvSpPr>
        <p:spPr>
          <a:xfrm>
            <a:off x="150483" y="1044512"/>
            <a:ext cx="6303657" cy="371356"/>
          </a:xfrm>
          <a:prstGeom prst="rect">
            <a:avLst/>
          </a:prstGeom>
          <a:noFill/>
          <a:ln w="0">
            <a:noFill/>
          </a:ln>
        </p:spPr>
        <p:txBody>
          <a:bodyPr lIns="68580" tIns="34290" rIns="68580" bIns="34290" anchor="t">
            <a:noAutofit/>
          </a:bodyPr>
          <a:lstStyle/>
          <a:p>
            <a:pPr marL="173736" indent="-173736">
              <a:spcBef>
                <a:spcPts val="600"/>
              </a:spcBef>
              <a:buClr>
                <a:srgbClr val="213163"/>
              </a:buClr>
              <a:buFont typeface="Arial" panose="020B0604020202020204" pitchFamily="34" charset="0"/>
              <a:buChar char="•"/>
            </a:pPr>
            <a:r>
              <a:rPr lang="en-IN" dirty="0"/>
              <a:t>In Python, we can use the following modules to communicate with MySQL </a:t>
            </a:r>
          </a:p>
        </p:txBody>
      </p:sp>
      <p:sp>
        <p:nvSpPr>
          <p:cNvPr id="2" name="TextBox 1">
            <a:extLst>
              <a:ext uri="{FF2B5EF4-FFF2-40B4-BE49-F238E27FC236}">
                <a16:creationId xmlns:a16="http://schemas.microsoft.com/office/drawing/2014/main" id="{D8C096CD-2180-8404-3780-56331325F865}"/>
              </a:ext>
            </a:extLst>
          </p:cNvPr>
          <p:cNvSpPr txBox="1"/>
          <p:nvPr/>
        </p:nvSpPr>
        <p:spPr>
          <a:xfrm>
            <a:off x="493383" y="1415867"/>
            <a:ext cx="2683525" cy="1477328"/>
          </a:xfrm>
          <a:prstGeom prst="rect">
            <a:avLst/>
          </a:prstGeom>
          <a:noFill/>
        </p:spPr>
        <p:txBody>
          <a:bodyPr wrap="square" rtlCol="0">
            <a:spAutoFit/>
          </a:bodyPr>
          <a:lstStyle/>
          <a:p>
            <a:pPr marL="173736" lvl="2" indent="-173736">
              <a:spcBef>
                <a:spcPts val="600"/>
              </a:spcBef>
              <a:buClr>
                <a:srgbClr val="213163"/>
              </a:buClr>
              <a:buFont typeface="Arial" panose="020B0604020202020204" pitchFamily="34" charset="0"/>
              <a:buChar char="•"/>
            </a:pPr>
            <a:r>
              <a:rPr lang="en-IN" dirty="0"/>
              <a:t>MySQL Connector Python</a:t>
            </a:r>
          </a:p>
          <a:p>
            <a:pPr marL="173736" lvl="2" indent="-173736">
              <a:spcBef>
                <a:spcPts val="600"/>
              </a:spcBef>
              <a:buClr>
                <a:srgbClr val="213163"/>
              </a:buClr>
              <a:buFont typeface="Arial" panose="020B0604020202020204" pitchFamily="34" charset="0"/>
              <a:buChar char="•"/>
            </a:pPr>
            <a:r>
              <a:rPr lang="en-IN" dirty="0" err="1"/>
              <a:t>PyMySQL</a:t>
            </a:r>
            <a:endParaRPr lang="en-IN" dirty="0"/>
          </a:p>
          <a:p>
            <a:pPr marL="173736" lvl="2" indent="-173736">
              <a:spcBef>
                <a:spcPts val="600"/>
              </a:spcBef>
              <a:buClr>
                <a:srgbClr val="213163"/>
              </a:buClr>
              <a:buFont typeface="Arial" panose="020B0604020202020204" pitchFamily="34" charset="0"/>
              <a:buChar char="•"/>
            </a:pPr>
            <a:r>
              <a:rPr lang="en-IN" dirty="0" err="1"/>
              <a:t>MySQLDB</a:t>
            </a:r>
            <a:endParaRPr lang="en-IN" dirty="0"/>
          </a:p>
          <a:p>
            <a:pPr marL="173736" lvl="2" indent="-173736">
              <a:spcBef>
                <a:spcPts val="600"/>
              </a:spcBef>
              <a:buClr>
                <a:srgbClr val="213163"/>
              </a:buClr>
              <a:buFont typeface="Arial" panose="020B0604020202020204" pitchFamily="34" charset="0"/>
              <a:buChar char="•"/>
            </a:pPr>
            <a:r>
              <a:rPr lang="en-IN" dirty="0" err="1"/>
              <a:t>MySqlClient</a:t>
            </a:r>
            <a:endParaRPr lang="en-IN" dirty="0"/>
          </a:p>
          <a:p>
            <a:pPr marL="173736" lvl="2" indent="-173736">
              <a:spcBef>
                <a:spcPts val="600"/>
              </a:spcBef>
              <a:buClr>
                <a:srgbClr val="213163"/>
              </a:buClr>
              <a:buFont typeface="Arial" panose="020B0604020202020204" pitchFamily="34" charset="0"/>
              <a:buChar char="•"/>
            </a:pPr>
            <a:r>
              <a:rPr lang="en-IN" dirty="0" err="1"/>
              <a:t>OurSQL</a:t>
            </a:r>
            <a:endParaRPr lang="en-IN" dirty="0"/>
          </a:p>
        </p:txBody>
      </p:sp>
      <p:sp>
        <p:nvSpPr>
          <p:cNvPr id="3" name="TextShape 2">
            <a:extLst>
              <a:ext uri="{FF2B5EF4-FFF2-40B4-BE49-F238E27FC236}">
                <a16:creationId xmlns:a16="http://schemas.microsoft.com/office/drawing/2014/main" id="{86176D8A-EBFB-9215-4935-6E3FFD46D238}"/>
              </a:ext>
            </a:extLst>
          </p:cNvPr>
          <p:cNvSpPr txBox="1"/>
          <p:nvPr/>
        </p:nvSpPr>
        <p:spPr>
          <a:xfrm>
            <a:off x="150483" y="2970848"/>
            <a:ext cx="8749677" cy="570048"/>
          </a:xfrm>
          <a:prstGeom prst="rect">
            <a:avLst/>
          </a:prstGeom>
          <a:noFill/>
          <a:ln w="0">
            <a:noFill/>
          </a:ln>
        </p:spPr>
        <p:txBody>
          <a:bodyPr lIns="68580" tIns="34290" rIns="68580" bIns="34290" anchor="t">
            <a:noAutofit/>
          </a:bodyPr>
          <a:lstStyle/>
          <a:p>
            <a:pPr marL="173736" indent="-173736">
              <a:spcBef>
                <a:spcPts val="600"/>
              </a:spcBef>
              <a:buFont typeface="Arial" panose="020B0604020202020204" pitchFamily="34" charset="0"/>
              <a:buChar char="•"/>
            </a:pPr>
            <a:r>
              <a:rPr lang="en-IN" dirty="0"/>
              <a:t>Above all interfaces or modules adhere to </a:t>
            </a:r>
            <a:r>
              <a:rPr lang="en-IN" u="sng" dirty="0">
                <a:solidFill>
                  <a:srgbClr val="0000FF"/>
                </a:solidFill>
                <a:hlinkClick r:id="rId3">
                  <a:extLst>
                    <a:ext uri="{A12FA001-AC4F-418D-AE19-62706E023703}">
                      <ahyp:hlinkClr xmlns:ahyp="http://schemas.microsoft.com/office/drawing/2018/hyperlinkcolor" val="tx"/>
                    </a:ext>
                  </a:extLst>
                </a:hlinkClick>
              </a:rPr>
              <a:t>Python Database API Specification v2.0 (PEP 249)</a:t>
            </a:r>
            <a:r>
              <a:rPr lang="en-IN" dirty="0">
                <a:solidFill>
                  <a:srgbClr val="0000FF"/>
                </a:solidFill>
              </a:rPr>
              <a:t> </a:t>
            </a:r>
            <a:r>
              <a:rPr lang="en-IN" dirty="0"/>
              <a:t>i.e., the </a:t>
            </a:r>
            <a:r>
              <a:rPr lang="en-IN" b="1" dirty="0"/>
              <a:t>syntax, method, and way of accessing the database are the same in all</a:t>
            </a:r>
            <a:r>
              <a:rPr lang="en-IN" dirty="0"/>
              <a:t>.</a:t>
            </a:r>
          </a:p>
        </p:txBody>
      </p:sp>
    </p:spTree>
    <p:extLst>
      <p:ext uri="{BB962C8B-B14F-4D97-AF65-F5344CB8AC3E}">
        <p14:creationId xmlns:p14="http://schemas.microsoft.com/office/powerpoint/2010/main" val="34875515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TextShape 1"/>
          <p:cNvSpPr txBox="1"/>
          <p:nvPr/>
        </p:nvSpPr>
        <p:spPr>
          <a:xfrm>
            <a:off x="150457" y="532958"/>
            <a:ext cx="3408083" cy="533842"/>
          </a:xfrm>
          <a:prstGeom prst="rect">
            <a:avLst/>
          </a:prstGeom>
          <a:noFill/>
          <a:ln w="0">
            <a:noFill/>
          </a:ln>
        </p:spPr>
        <p:txBody>
          <a:bodyPr lIns="68580" tIns="34290" rIns="68580" bIns="34290" anchor="ctr">
            <a:noAutofit/>
          </a:bodyPr>
          <a:lstStyle/>
          <a:p>
            <a:pPr>
              <a:lnSpc>
                <a:spcPct val="90000"/>
              </a:lnSpc>
            </a:pPr>
            <a:r>
              <a:rPr lang="en-IN" sz="1600" b="1" spc="-1" dirty="0">
                <a:solidFill>
                  <a:srgbClr val="002060"/>
                </a:solidFill>
              </a:rPr>
              <a:t>Python with Databases</a:t>
            </a:r>
            <a:endParaRPr lang="en-US" sz="1600" spc="-1" dirty="0">
              <a:solidFill>
                <a:srgbClr val="002060"/>
              </a:solidFill>
              <a:latin typeface="Arial"/>
            </a:endParaRPr>
          </a:p>
        </p:txBody>
      </p:sp>
      <p:sp>
        <p:nvSpPr>
          <p:cNvPr id="4" name="Text Placeholder 3"/>
          <p:cNvSpPr>
            <a:spLocks noGrp="1"/>
          </p:cNvSpPr>
          <p:nvPr>
            <p:ph type="body"/>
          </p:nvPr>
        </p:nvSpPr>
        <p:spPr>
          <a:xfrm>
            <a:off x="220980" y="1082040"/>
            <a:ext cx="4351020" cy="2217420"/>
          </a:xfrm>
        </p:spPr>
        <p:txBody>
          <a:bodyPr lIns="0" tIns="0" rIns="0" bIns="0" anchor="t">
            <a:noAutofit/>
          </a:bodyPr>
          <a:lstStyle/>
          <a:p>
            <a:pPr marL="173736" indent="-173736">
              <a:spcBef>
                <a:spcPts val="600"/>
              </a:spcBef>
              <a:buClr>
                <a:srgbClr val="213163"/>
              </a:buClr>
              <a:buFont typeface="Arial" panose="020B0604020202020204" pitchFamily="34" charset="0"/>
              <a:buChar char="•"/>
            </a:pPr>
            <a:r>
              <a:rPr lang="en-IN" dirty="0"/>
              <a:t>Python supports relational database systems.</a:t>
            </a:r>
            <a:endParaRPr lang="en-US" dirty="0"/>
          </a:p>
          <a:p>
            <a:pPr marL="173736" indent="-173736">
              <a:spcBef>
                <a:spcPts val="600"/>
              </a:spcBef>
              <a:buClr>
                <a:srgbClr val="213163"/>
              </a:buClr>
              <a:buFont typeface="Arial" panose="020B0604020202020204" pitchFamily="34" charset="0"/>
              <a:buChar char="•"/>
            </a:pPr>
            <a:endParaRPr lang="en-IN" dirty="0"/>
          </a:p>
          <a:p>
            <a:pPr marL="173736" indent="-173736">
              <a:spcBef>
                <a:spcPts val="600"/>
              </a:spcBef>
              <a:buClr>
                <a:srgbClr val="213163"/>
              </a:buClr>
              <a:buFont typeface="Arial" panose="020B0604020202020204" pitchFamily="34" charset="0"/>
              <a:buChar char="•"/>
            </a:pPr>
            <a:r>
              <a:rPr lang="en-IN" dirty="0"/>
              <a:t>It is very easy to migrate and port database application interfaces (compatible database APIs).</a:t>
            </a:r>
          </a:p>
          <a:p>
            <a:pPr marL="173736" indent="-173736">
              <a:spcBef>
                <a:spcPts val="600"/>
              </a:spcBef>
              <a:buClr>
                <a:srgbClr val="213163"/>
              </a:buClr>
              <a:buFont typeface="Arial" panose="020B0604020202020204" pitchFamily="34" charset="0"/>
              <a:buChar char="•"/>
            </a:pPr>
            <a:endParaRPr lang="en-IN" dirty="0"/>
          </a:p>
          <a:p>
            <a:pPr marL="173736" indent="-173736">
              <a:spcBef>
                <a:spcPts val="600"/>
              </a:spcBef>
              <a:buClr>
                <a:srgbClr val="213163"/>
              </a:buClr>
              <a:buFont typeface="Arial" panose="020B0604020202020204" pitchFamily="34" charset="0"/>
              <a:buChar char="•"/>
            </a:pPr>
            <a:r>
              <a:rPr lang="en-IN" dirty="0"/>
              <a:t>Python also supports Data Definition Language (DDL), Data Manipulation Language (DML) and Data Query Statements. </a:t>
            </a:r>
          </a:p>
        </p:txBody>
      </p:sp>
      <p:pic>
        <p:nvPicPr>
          <p:cNvPr id="3" name="Picture 2" descr="A logo of a python application&#10;&#10;Description automatically generated">
            <a:extLst>
              <a:ext uri="{FF2B5EF4-FFF2-40B4-BE49-F238E27FC236}">
                <a16:creationId xmlns:a16="http://schemas.microsoft.com/office/drawing/2014/main" id="{C2686A9A-8FB7-EE1A-CADA-5D01F4DF3E5E}"/>
              </a:ext>
            </a:extLst>
          </p:cNvPr>
          <p:cNvPicPr>
            <a:picLocks noChangeAspect="1"/>
          </p:cNvPicPr>
          <p:nvPr/>
        </p:nvPicPr>
        <p:blipFill>
          <a:blip r:embed="rId3"/>
          <a:stretch>
            <a:fillRect/>
          </a:stretch>
        </p:blipFill>
        <p:spPr>
          <a:xfrm>
            <a:off x="5631407" y="1416382"/>
            <a:ext cx="2743200" cy="15430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38DBAD19-F688-294B-A74C-29434BD5FECA}"/>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10" name="Straight Connector 9">
            <a:extLst>
              <a:ext uri="{FF2B5EF4-FFF2-40B4-BE49-F238E27FC236}">
                <a16:creationId xmlns:a16="http://schemas.microsoft.com/office/drawing/2014/main" id="{42C3D3B1-8818-23DB-3932-E5F46CB3E3D1}"/>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12" name="TextBox 11">
            <a:extLst>
              <a:ext uri="{FF2B5EF4-FFF2-40B4-BE49-F238E27FC236}">
                <a16:creationId xmlns:a16="http://schemas.microsoft.com/office/drawing/2014/main" id="{28534C9D-9EC2-9C26-04CE-999DE65A8499}"/>
              </a:ext>
            </a:extLst>
          </p:cNvPr>
          <p:cNvSpPr txBox="1"/>
          <p:nvPr/>
        </p:nvSpPr>
        <p:spPr>
          <a:xfrm>
            <a:off x="690891" y="4656005"/>
            <a:ext cx="807972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4"/>
              </a:rPr>
              <a:t>maxresdefault</a:t>
            </a:r>
            <a:r>
              <a:rPr lang="en-US" sz="1200" dirty="0">
                <a:solidFill>
                  <a:srgbClr val="0000FF"/>
                </a:solidFill>
                <a:hlinkClick r:id="rId4">
                  <a:extLst>
                    <a:ext uri="{A12FA001-AC4F-418D-AE19-62706E023703}">
                      <ahyp:hlinkClr xmlns:ahyp="http://schemas.microsoft.com/office/drawing/2018/hyperlinkcolor" val="tx"/>
                    </a:ext>
                  </a:extLst>
                </a:hlinkClick>
              </a:rPr>
              <a:t>.jpg (1280×720) (ytimg.com)</a:t>
            </a:r>
            <a:endParaRPr lang="en-US"/>
          </a:p>
        </p:txBody>
      </p:sp>
    </p:spTree>
    <p:extLst>
      <p:ext uri="{BB962C8B-B14F-4D97-AF65-F5344CB8AC3E}">
        <p14:creationId xmlns:p14="http://schemas.microsoft.com/office/powerpoint/2010/main" val="18218496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Shape 1"/>
          <p:cNvSpPr txBox="1"/>
          <p:nvPr/>
        </p:nvSpPr>
        <p:spPr>
          <a:xfrm>
            <a:off x="123463" y="596028"/>
            <a:ext cx="3602717" cy="417432"/>
          </a:xfrm>
          <a:prstGeom prst="rect">
            <a:avLst/>
          </a:prstGeom>
          <a:noFill/>
          <a:ln w="0">
            <a:noFill/>
          </a:ln>
        </p:spPr>
        <p:txBody>
          <a:bodyPr lIns="91440" tIns="45720" rIns="91440" bIns="45720" anchor="ctr">
            <a:noAutofit/>
          </a:bodyPr>
          <a:lstStyle/>
          <a:p>
            <a:pPr>
              <a:lnSpc>
                <a:spcPct val="90000"/>
              </a:lnSpc>
            </a:pPr>
            <a:r>
              <a:rPr lang="en-US" sz="1600" b="1" spc="-1" dirty="0">
                <a:solidFill>
                  <a:srgbClr val="002060"/>
                </a:solidFill>
                <a:latin typeface="Arial"/>
              </a:rPr>
              <a:t>Procedure</a:t>
            </a:r>
            <a:endParaRPr lang="en-US" sz="1600" spc="-1" dirty="0">
              <a:solidFill>
                <a:srgbClr val="000000"/>
              </a:solidFill>
              <a:latin typeface="Calibri"/>
            </a:endParaRPr>
          </a:p>
        </p:txBody>
      </p:sp>
      <p:pic>
        <p:nvPicPr>
          <p:cNvPr id="3" name="Picture 3" descr="Diagram&#10;&#10;Description automatically generated">
            <a:extLst>
              <a:ext uri="{FF2B5EF4-FFF2-40B4-BE49-F238E27FC236}">
                <a16:creationId xmlns:a16="http://schemas.microsoft.com/office/drawing/2014/main" id="{5E57CDF5-5364-B570-63A2-68D2CA8C07AF}"/>
              </a:ext>
            </a:extLst>
          </p:cNvPr>
          <p:cNvPicPr>
            <a:picLocks noChangeAspect="1"/>
          </p:cNvPicPr>
          <p:nvPr/>
        </p:nvPicPr>
        <p:blipFill>
          <a:blip r:embed="rId3"/>
          <a:stretch>
            <a:fillRect/>
          </a:stretch>
        </p:blipFill>
        <p:spPr>
          <a:xfrm>
            <a:off x="948064" y="1184033"/>
            <a:ext cx="7247872" cy="3069695"/>
          </a:xfrm>
          <a:prstGeom prst="rect">
            <a:avLst/>
          </a:prstGeom>
        </p:spPr>
      </p:pic>
      <p:sp>
        <p:nvSpPr>
          <p:cNvPr id="2" name="TextBox 1">
            <a:extLst>
              <a:ext uri="{FF2B5EF4-FFF2-40B4-BE49-F238E27FC236}">
                <a16:creationId xmlns:a16="http://schemas.microsoft.com/office/drawing/2014/main" id="{FFD9DB0D-0BF7-F61F-192F-AF1E11FB8316}"/>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5" name="Straight Connector 4">
            <a:extLst>
              <a:ext uri="{FF2B5EF4-FFF2-40B4-BE49-F238E27FC236}">
                <a16:creationId xmlns:a16="http://schemas.microsoft.com/office/drawing/2014/main" id="{0CA260F0-3999-02FA-BA19-77762A90894E}"/>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6" name="TextBox 5">
            <a:extLst>
              <a:ext uri="{FF2B5EF4-FFF2-40B4-BE49-F238E27FC236}">
                <a16:creationId xmlns:a16="http://schemas.microsoft.com/office/drawing/2014/main" id="{23A5B6F1-62A9-9573-80D2-40E097C479D1}"/>
              </a:ext>
            </a:extLst>
          </p:cNvPr>
          <p:cNvSpPr txBox="1"/>
          <p:nvPr/>
        </p:nvSpPr>
        <p:spPr>
          <a:xfrm>
            <a:off x="690891" y="4656005"/>
            <a:ext cx="807972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https://yuiltripathee.medium.com/connect-your-database-in-python-code-works-almost-everywhere-21637b311bb4</a:t>
            </a:r>
            <a:endParaRPr lang="en-US" sz="1200" dirty="0">
              <a:solidFill>
                <a:srgbClr val="0000FF"/>
              </a:solidFill>
            </a:endParaRPr>
          </a:p>
        </p:txBody>
      </p:sp>
    </p:spTree>
    <p:extLst>
      <p:ext uri="{BB962C8B-B14F-4D97-AF65-F5344CB8AC3E}">
        <p14:creationId xmlns:p14="http://schemas.microsoft.com/office/powerpoint/2010/main" val="32750865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1714" t="1402" r="12237" b="-1402"/>
          <a:stretch/>
        </p:blipFill>
        <p:spPr>
          <a:xfrm>
            <a:off x="3328420" y="1123950"/>
            <a:ext cx="5655853" cy="3089482"/>
          </a:xfrm>
          <a:prstGeom prst="rect">
            <a:avLst/>
          </a:prstGeom>
        </p:spPr>
      </p:pic>
      <p:sp>
        <p:nvSpPr>
          <p:cNvPr id="221" name="TextShape 1"/>
          <p:cNvSpPr txBox="1"/>
          <p:nvPr/>
        </p:nvSpPr>
        <p:spPr>
          <a:xfrm>
            <a:off x="146869" y="613043"/>
            <a:ext cx="4676591" cy="365937"/>
          </a:xfrm>
          <a:prstGeom prst="rect">
            <a:avLst/>
          </a:prstGeom>
          <a:noFill/>
          <a:ln w="0">
            <a:noFill/>
          </a:ln>
        </p:spPr>
        <p:txBody>
          <a:bodyPr lIns="68580" tIns="34290" rIns="68580" bIns="34290" anchor="ctr">
            <a:normAutofit/>
          </a:bodyPr>
          <a:lstStyle/>
          <a:p>
            <a:pPr>
              <a:lnSpc>
                <a:spcPct val="90000"/>
              </a:lnSpc>
            </a:pPr>
            <a:r>
              <a:rPr lang="en-US" sz="1600" b="1" spc="-1" dirty="0">
                <a:solidFill>
                  <a:srgbClr val="002060"/>
                </a:solidFill>
              </a:rPr>
              <a:t>Establishing a Database Connection</a:t>
            </a:r>
          </a:p>
        </p:txBody>
      </p:sp>
      <p:sp>
        <p:nvSpPr>
          <p:cNvPr id="222" name="TextShape 2"/>
          <p:cNvSpPr txBox="1"/>
          <p:nvPr/>
        </p:nvSpPr>
        <p:spPr>
          <a:xfrm>
            <a:off x="159727" y="1025991"/>
            <a:ext cx="3219900" cy="1823889"/>
          </a:xfrm>
          <a:prstGeom prst="rect">
            <a:avLst/>
          </a:prstGeom>
          <a:noFill/>
          <a:ln w="0">
            <a:noFill/>
          </a:ln>
        </p:spPr>
        <p:txBody>
          <a:bodyPr lIns="68580" tIns="34290" rIns="68580" bIns="34290" anchor="t">
            <a:normAutofit/>
          </a:bodyPr>
          <a:lstStyle/>
          <a:p>
            <a:pPr>
              <a:spcBef>
                <a:spcPts val="600"/>
              </a:spcBef>
            </a:pPr>
            <a:r>
              <a:rPr lang="en-IN" b="1" dirty="0"/>
              <a:t>connect() method</a:t>
            </a:r>
          </a:p>
          <a:p>
            <a:pPr>
              <a:spcBef>
                <a:spcPts val="600"/>
              </a:spcBef>
            </a:pPr>
            <a:r>
              <a:rPr lang="en-IN" dirty="0"/>
              <a:t>Takes 4 parameters – </a:t>
            </a:r>
          </a:p>
          <a:p>
            <a:pPr marL="728345" lvl="1" indent="-385445">
              <a:spcBef>
                <a:spcPts val="600"/>
              </a:spcBef>
              <a:buFont typeface="+mj-lt"/>
              <a:buAutoNum type="arabicPeriod"/>
            </a:pPr>
            <a:r>
              <a:rPr lang="en-IN" dirty="0"/>
              <a:t>host</a:t>
            </a:r>
          </a:p>
          <a:p>
            <a:pPr marL="728345" lvl="1" indent="-385445">
              <a:spcBef>
                <a:spcPts val="600"/>
              </a:spcBef>
              <a:buFont typeface="+mj-lt"/>
              <a:buAutoNum type="arabicPeriod"/>
            </a:pPr>
            <a:r>
              <a:rPr lang="en-IN" dirty="0"/>
              <a:t>user</a:t>
            </a:r>
          </a:p>
          <a:p>
            <a:pPr marL="728345" lvl="1" indent="-385445">
              <a:spcBef>
                <a:spcPts val="600"/>
              </a:spcBef>
              <a:buFont typeface="+mj-lt"/>
              <a:buAutoNum type="arabicPeriod"/>
            </a:pPr>
            <a:r>
              <a:rPr lang="en-IN" dirty="0"/>
              <a:t>password</a:t>
            </a:r>
          </a:p>
          <a:p>
            <a:pPr marL="728345" lvl="1" indent="-385445">
              <a:spcBef>
                <a:spcPts val="600"/>
              </a:spcBef>
              <a:buFont typeface="+mj-lt"/>
              <a:buAutoNum type="arabicPeriod"/>
            </a:pPr>
            <a:r>
              <a:rPr lang="en-IN" dirty="0"/>
              <a:t>database </a:t>
            </a:r>
          </a:p>
          <a:p>
            <a:pPr>
              <a:spcBef>
                <a:spcPts val="600"/>
              </a:spcBef>
            </a:pPr>
            <a:endParaRPr lang="en-IN" dirty="0"/>
          </a:p>
          <a:p>
            <a:pPr>
              <a:spcBef>
                <a:spcPts val="600"/>
              </a:spcBef>
              <a:buClr>
                <a:srgbClr val="000000"/>
              </a:buClr>
            </a:pPr>
            <a:endParaRPr lang="en-US" spc="-1" dirty="0">
              <a:ea typeface="+mn-lt"/>
              <a:cs typeface="+mn-lt"/>
            </a:endParaRPr>
          </a:p>
          <a:p>
            <a:pPr marL="171450" indent="-170815">
              <a:spcBef>
                <a:spcPts val="600"/>
              </a:spcBef>
              <a:buClr>
                <a:srgbClr val="000000"/>
              </a:buClr>
              <a:buFont typeface="Arial"/>
              <a:buChar char="•"/>
            </a:pPr>
            <a:endParaRPr lang="en-US" spc="-1" dirty="0">
              <a:solidFill>
                <a:srgbClr val="000000"/>
              </a:solidFill>
              <a:latin typeface="Arial"/>
            </a:endParaRPr>
          </a:p>
        </p:txBody>
      </p:sp>
    </p:spTree>
    <p:extLst>
      <p:ext uri="{BB962C8B-B14F-4D97-AF65-F5344CB8AC3E}">
        <p14:creationId xmlns:p14="http://schemas.microsoft.com/office/powerpoint/2010/main" val="39712689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TextShape 1"/>
          <p:cNvSpPr txBox="1"/>
          <p:nvPr/>
        </p:nvSpPr>
        <p:spPr>
          <a:xfrm>
            <a:off x="158718" y="598821"/>
            <a:ext cx="5144439" cy="425417"/>
          </a:xfrm>
          <a:prstGeom prst="rect">
            <a:avLst/>
          </a:prstGeom>
          <a:noFill/>
          <a:ln w="0">
            <a:noFill/>
          </a:ln>
        </p:spPr>
        <p:txBody>
          <a:bodyPr lIns="68580" tIns="34290" rIns="68580" bIns="34290" anchor="ctr">
            <a:normAutofit/>
          </a:bodyPr>
          <a:lstStyle/>
          <a:p>
            <a:pPr>
              <a:lnSpc>
                <a:spcPct val="90000"/>
              </a:lnSpc>
            </a:pPr>
            <a:r>
              <a:rPr lang="en-IN" sz="1600" b="1" dirty="0">
                <a:solidFill>
                  <a:srgbClr val="002060"/>
                </a:solidFill>
              </a:rPr>
              <a:t>Creating Database Tables in Python</a:t>
            </a:r>
            <a:endParaRPr lang="en-US" sz="1600" b="1" spc="-1" dirty="0">
              <a:solidFill>
                <a:srgbClr val="002060"/>
              </a:solidFill>
              <a:latin typeface="Calibri"/>
            </a:endParaRPr>
          </a:p>
        </p:txBody>
      </p:sp>
      <p:sp>
        <p:nvSpPr>
          <p:cNvPr id="210" name="CustomShape 2"/>
          <p:cNvSpPr/>
          <p:nvPr/>
        </p:nvSpPr>
        <p:spPr>
          <a:xfrm>
            <a:off x="158718" y="1028048"/>
            <a:ext cx="5861082" cy="868378"/>
          </a:xfrm>
          <a:prstGeom prst="rect">
            <a:avLst/>
          </a:prstGeom>
          <a:noFill/>
          <a:ln w="0">
            <a:noFill/>
          </a:ln>
        </p:spPr>
        <p:style>
          <a:lnRef idx="0">
            <a:scrgbClr r="0" g="0" b="0"/>
          </a:lnRef>
          <a:fillRef idx="0">
            <a:scrgbClr r="0" g="0" b="0"/>
          </a:fillRef>
          <a:effectRef idx="0">
            <a:scrgbClr r="0" g="0" b="0"/>
          </a:effectRef>
          <a:fontRef idx="minor"/>
        </p:style>
        <p:txBody>
          <a:bodyPr wrap="square" lIns="67500" tIns="33750" rIns="67500" bIns="33750" anchor="t">
            <a:spAutoFit/>
          </a:bodyPr>
          <a:lstStyle/>
          <a:p>
            <a:pPr marL="173736" indent="-173736">
              <a:spcBef>
                <a:spcPts val="600"/>
              </a:spcBef>
              <a:buClr>
                <a:srgbClr val="213163"/>
              </a:buClr>
              <a:buFont typeface="Arial" panose="020B0604020202020204" pitchFamily="34" charset="0"/>
              <a:buChar char="•"/>
            </a:pPr>
            <a:r>
              <a:rPr lang="en-IN" dirty="0"/>
              <a:t>cursor() - used to execute SQL statements</a:t>
            </a:r>
            <a:endParaRPr lang="en-IN" dirty="0">
              <a:cs typeface="Arial"/>
            </a:endParaRPr>
          </a:p>
          <a:p>
            <a:pPr marL="173736" indent="-173736">
              <a:spcBef>
                <a:spcPts val="600"/>
              </a:spcBef>
              <a:buClr>
                <a:srgbClr val="213163"/>
              </a:buClr>
              <a:buFont typeface="Arial" panose="020B0604020202020204" pitchFamily="34" charset="0"/>
              <a:buChar char="•"/>
            </a:pPr>
            <a:r>
              <a:rPr lang="en-IN" dirty="0"/>
              <a:t>execute() - used to compile SQL statements</a:t>
            </a:r>
            <a:endParaRPr lang="en-IN" dirty="0">
              <a:cs typeface="Arial"/>
            </a:endParaRPr>
          </a:p>
          <a:p>
            <a:pPr marL="173736" indent="-173736">
              <a:spcBef>
                <a:spcPts val="600"/>
              </a:spcBef>
              <a:buClr>
                <a:srgbClr val="213163"/>
              </a:buClr>
              <a:buFont typeface="Arial" panose="020B0604020202020204" pitchFamily="34" charset="0"/>
              <a:buChar char="•"/>
            </a:pPr>
            <a:r>
              <a:rPr lang="en-IN" dirty="0" err="1"/>
              <a:t>fetchall</a:t>
            </a:r>
            <a:r>
              <a:rPr lang="en-IN" dirty="0"/>
              <a:t>() - fetches all the rows from the last executed statement</a:t>
            </a:r>
            <a:endParaRPr lang="en-IN" dirty="0">
              <a:cs typeface="Arial"/>
            </a:endParaRPr>
          </a:p>
        </p:txBody>
      </p:sp>
      <p:pic>
        <p:nvPicPr>
          <p:cNvPr id="6" name="Picture 5"/>
          <p:cNvPicPr>
            <a:picLocks noChangeAspect="1"/>
          </p:cNvPicPr>
          <p:nvPr/>
        </p:nvPicPr>
        <p:blipFill rotWithShape="1">
          <a:blip r:embed="rId3"/>
          <a:srcRect l="1462" t="2064" r="1328" b="716"/>
          <a:stretch/>
        </p:blipFill>
        <p:spPr>
          <a:xfrm>
            <a:off x="2020186" y="2169041"/>
            <a:ext cx="5110716" cy="2438401"/>
          </a:xfrm>
          <a:prstGeom prst="rect">
            <a:avLst/>
          </a:prstGeom>
        </p:spPr>
      </p:pic>
      <p:sp>
        <p:nvSpPr>
          <p:cNvPr id="3" name="TextBox 2">
            <a:extLst>
              <a:ext uri="{FF2B5EF4-FFF2-40B4-BE49-F238E27FC236}">
                <a16:creationId xmlns:a16="http://schemas.microsoft.com/office/drawing/2014/main" id="{C9F85D08-7B40-67A8-1E07-93BF51323B4E}"/>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5" name="Straight Connector 4">
            <a:extLst>
              <a:ext uri="{FF2B5EF4-FFF2-40B4-BE49-F238E27FC236}">
                <a16:creationId xmlns:a16="http://schemas.microsoft.com/office/drawing/2014/main" id="{BDAF93F7-86BF-3EFE-B48F-04534106AB65}"/>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7372F756-1EBA-0345-BD50-D2607EF05B93}"/>
              </a:ext>
            </a:extLst>
          </p:cNvPr>
          <p:cNvSpPr txBox="1"/>
          <p:nvPr/>
        </p:nvSpPr>
        <p:spPr>
          <a:xfrm>
            <a:off x="690891" y="4656005"/>
            <a:ext cx="807972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4"/>
              </a:rPr>
              <a:t>py-db-connection-edureka</a:t>
            </a:r>
            <a:r>
              <a:rPr lang="en-US" sz="1200" dirty="0">
                <a:solidFill>
                  <a:srgbClr val="0000FF"/>
                </a:solidFill>
                <a:hlinkClick r:id="rId4">
                  <a:extLst>
                    <a:ext uri="{A12FA001-AC4F-418D-AE19-62706E023703}">
                      <ahyp:hlinkClr xmlns:ahyp="http://schemas.microsoft.com/office/drawing/2018/hyperlinkcolor" val="tx"/>
                    </a:ext>
                  </a:extLst>
                </a:hlinkClick>
              </a:rPr>
              <a:t>.png (979×411)</a:t>
            </a:r>
            <a:endParaRPr lang="en-US"/>
          </a:p>
        </p:txBody>
      </p:sp>
    </p:spTree>
    <p:extLst>
      <p:ext uri="{BB962C8B-B14F-4D97-AF65-F5344CB8AC3E}">
        <p14:creationId xmlns:p14="http://schemas.microsoft.com/office/powerpoint/2010/main" val="27873762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E1C5A8-FB28-448D-8612-2F4BDAD5C863}"/>
              </a:ext>
            </a:extLst>
          </p:cNvPr>
          <p:cNvSpPr txBox="1"/>
          <p:nvPr/>
        </p:nvSpPr>
        <p:spPr>
          <a:xfrm>
            <a:off x="97817" y="638443"/>
            <a:ext cx="4715678" cy="315471"/>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1600" b="1" dirty="0">
                <a:solidFill>
                  <a:srgbClr val="002060"/>
                </a:solidFill>
                <a:ea typeface="+mn-lt"/>
                <a:cs typeface="+mn-lt"/>
              </a:rPr>
              <a:t> </a:t>
            </a:r>
            <a:r>
              <a:rPr lang="en-IN" sz="1600" b="1" dirty="0">
                <a:solidFill>
                  <a:srgbClr val="002060"/>
                </a:solidFill>
              </a:rPr>
              <a:t>Creating Database Tables in Python</a:t>
            </a:r>
            <a:endParaRPr lang="en-US" sz="1600" b="1">
              <a:solidFill>
                <a:srgbClr val="002060"/>
              </a:solidFill>
              <a:cs typeface="Arial"/>
            </a:endParaRPr>
          </a:p>
        </p:txBody>
      </p:sp>
      <p:pic>
        <p:nvPicPr>
          <p:cNvPr id="7" name="Content Placeholder 3"/>
          <p:cNvPicPr>
            <a:picLocks noChangeAspect="1"/>
          </p:cNvPicPr>
          <p:nvPr/>
        </p:nvPicPr>
        <p:blipFill rotWithShape="1">
          <a:blip r:embed="rId3"/>
          <a:srcRect l="810"/>
          <a:stretch/>
        </p:blipFill>
        <p:spPr>
          <a:xfrm>
            <a:off x="588132" y="1361807"/>
            <a:ext cx="6341823" cy="3143250"/>
          </a:xfrm>
          <a:prstGeom prst="rect">
            <a:avLst/>
          </a:prstGeom>
        </p:spPr>
      </p:pic>
      <p:sp>
        <p:nvSpPr>
          <p:cNvPr id="9" name="TextBox 8"/>
          <p:cNvSpPr txBox="1"/>
          <p:nvPr/>
        </p:nvSpPr>
        <p:spPr>
          <a:xfrm>
            <a:off x="4518660" y="1594523"/>
            <a:ext cx="1193995" cy="307777"/>
          </a:xfrm>
          <a:prstGeom prst="rect">
            <a:avLst/>
          </a:prstGeom>
          <a:noFill/>
        </p:spPr>
        <p:txBody>
          <a:bodyPr wrap="square" rtlCol="0">
            <a:spAutoFit/>
          </a:bodyPr>
          <a:lstStyle/>
          <a:p>
            <a:r>
              <a:rPr lang="en-IN" b="1" dirty="0"/>
              <a:t>Output - </a:t>
            </a:r>
          </a:p>
        </p:txBody>
      </p:sp>
      <p:grpSp>
        <p:nvGrpSpPr>
          <p:cNvPr id="2" name="Group 1">
            <a:extLst>
              <a:ext uri="{FF2B5EF4-FFF2-40B4-BE49-F238E27FC236}">
                <a16:creationId xmlns:a16="http://schemas.microsoft.com/office/drawing/2014/main" id="{BB276A05-D072-CFD8-2C7B-D35E02BC2C50}"/>
              </a:ext>
            </a:extLst>
          </p:cNvPr>
          <p:cNvGrpSpPr/>
          <p:nvPr/>
        </p:nvGrpSpPr>
        <p:grpSpPr>
          <a:xfrm>
            <a:off x="4442460" y="1352506"/>
            <a:ext cx="4268666" cy="1529861"/>
            <a:chOff x="3886200" y="1420554"/>
            <a:chExt cx="4268666" cy="1529861"/>
          </a:xfrm>
        </p:grpSpPr>
        <p:pic>
          <p:nvPicPr>
            <p:cNvPr id="8" name="Picture 7"/>
            <p:cNvPicPr>
              <a:picLocks noChangeAspect="1"/>
            </p:cNvPicPr>
            <p:nvPr/>
          </p:nvPicPr>
          <p:blipFill>
            <a:blip r:embed="rId4"/>
            <a:stretch>
              <a:fillRect/>
            </a:stretch>
          </p:blipFill>
          <p:spPr>
            <a:xfrm>
              <a:off x="5156395" y="1506827"/>
              <a:ext cx="2843213" cy="1357313"/>
            </a:xfrm>
            <a:prstGeom prst="rect">
              <a:avLst/>
            </a:prstGeom>
          </p:spPr>
        </p:pic>
        <p:sp>
          <p:nvSpPr>
            <p:cNvPr id="10" name="Rectangle 9"/>
            <p:cNvSpPr/>
            <p:nvPr/>
          </p:nvSpPr>
          <p:spPr>
            <a:xfrm>
              <a:off x="3886200" y="1420554"/>
              <a:ext cx="4268666" cy="1529861"/>
            </a:xfrm>
            <a:prstGeom prst="rect">
              <a:avLst/>
            </a:prstGeom>
            <a:no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grpSp>
    </p:spTree>
    <p:extLst>
      <p:ext uri="{BB962C8B-B14F-4D97-AF65-F5344CB8AC3E}">
        <p14:creationId xmlns:p14="http://schemas.microsoft.com/office/powerpoint/2010/main" val="2694880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515604-AA54-FCFE-FDA8-0D29E3038789}"/>
              </a:ext>
            </a:extLst>
          </p:cNvPr>
          <p:cNvPicPr>
            <a:picLocks noChangeAspect="1"/>
          </p:cNvPicPr>
          <p:nvPr/>
        </p:nvPicPr>
        <p:blipFill rotWithShape="1">
          <a:blip r:embed="rId3"/>
          <a:srcRect l="2152" t="18095" r="-113" b="190"/>
          <a:stretch/>
        </p:blipFill>
        <p:spPr>
          <a:xfrm>
            <a:off x="142503" y="1051025"/>
            <a:ext cx="8809425" cy="3524182"/>
          </a:xfrm>
          <a:prstGeom prst="rect">
            <a:avLst/>
          </a:prstGeom>
        </p:spPr>
      </p:pic>
      <p:sp>
        <p:nvSpPr>
          <p:cNvPr id="5" name="TextBox 4">
            <a:extLst>
              <a:ext uri="{FF2B5EF4-FFF2-40B4-BE49-F238E27FC236}">
                <a16:creationId xmlns:a16="http://schemas.microsoft.com/office/drawing/2014/main" id="{BC436DC2-DB6A-9532-0E48-D7123126BF85}"/>
              </a:ext>
            </a:extLst>
          </p:cNvPr>
          <p:cNvSpPr txBox="1"/>
          <p:nvPr/>
        </p:nvSpPr>
        <p:spPr>
          <a:xfrm>
            <a:off x="141018" y="622011"/>
            <a:ext cx="443098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Why do we need to learn Python?</a:t>
            </a:r>
          </a:p>
        </p:txBody>
      </p:sp>
      <p:sp>
        <p:nvSpPr>
          <p:cNvPr id="2" name="TextBox 1">
            <a:extLst>
              <a:ext uri="{FF2B5EF4-FFF2-40B4-BE49-F238E27FC236}">
                <a16:creationId xmlns:a16="http://schemas.microsoft.com/office/drawing/2014/main" id="{D49F46DB-EAF4-E217-F133-AE7A92704190}"/>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3" name="Straight Connector 2">
            <a:extLst>
              <a:ext uri="{FF2B5EF4-FFF2-40B4-BE49-F238E27FC236}">
                <a16:creationId xmlns:a16="http://schemas.microsoft.com/office/drawing/2014/main" id="{9C23A502-1DC8-0D75-99D8-B6227BD5B7B6}"/>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7" name="TextBox 6">
            <a:extLst>
              <a:ext uri="{FF2B5EF4-FFF2-40B4-BE49-F238E27FC236}">
                <a16:creationId xmlns:a16="http://schemas.microsoft.com/office/drawing/2014/main" id="{E233FBB9-7214-E3FA-2C19-67441D1CA29B}"/>
              </a:ext>
            </a:extLst>
          </p:cNvPr>
          <p:cNvSpPr txBox="1"/>
          <p:nvPr/>
        </p:nvSpPr>
        <p:spPr>
          <a:xfrm>
            <a:off x="690891" y="4656005"/>
            <a:ext cx="65404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solidFill>
                  <a:srgbClr val="0000FF"/>
                </a:solidFill>
                <a:hlinkClick r:id="rId4">
                  <a:extLst>
                    <a:ext uri="{A12FA001-AC4F-418D-AE19-62706E023703}">
                      <ahyp:hlinkClr xmlns:ahyp="http://schemas.microsoft.com/office/drawing/2018/hyperlinkcolor" val="tx"/>
                    </a:ext>
                  </a:extLst>
                </a:hlinkClick>
              </a:rPr>
              <a:t>https://jobaxle.com/blog_detail/career-opportunity-in-python/24</a:t>
            </a:r>
            <a:endParaRPr lang="en-US" sz="1200" dirty="0">
              <a:solidFill>
                <a:srgbClr val="0000FF"/>
              </a:solidFill>
            </a:endParaRPr>
          </a:p>
        </p:txBody>
      </p:sp>
    </p:spTree>
    <p:extLst>
      <p:ext uri="{BB962C8B-B14F-4D97-AF65-F5344CB8AC3E}">
        <p14:creationId xmlns:p14="http://schemas.microsoft.com/office/powerpoint/2010/main" val="34739397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E1C5A8-FB28-448D-8612-2F4BDAD5C863}"/>
              </a:ext>
            </a:extLst>
          </p:cNvPr>
          <p:cNvSpPr txBox="1"/>
          <p:nvPr/>
        </p:nvSpPr>
        <p:spPr>
          <a:xfrm>
            <a:off x="144463" y="633947"/>
            <a:ext cx="4549457" cy="315471"/>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1600" b="1" dirty="0">
                <a:solidFill>
                  <a:srgbClr val="002060"/>
                </a:solidFill>
                <a:ea typeface="+mn-lt"/>
                <a:cs typeface="+mn-lt"/>
              </a:rPr>
              <a:t>Database INSERT in Python</a:t>
            </a:r>
            <a:endParaRPr lang="en-US" sz="1600" dirty="0">
              <a:cs typeface="Arial"/>
            </a:endParaRPr>
          </a:p>
        </p:txBody>
      </p:sp>
      <p:sp>
        <p:nvSpPr>
          <p:cNvPr id="6" name="TextBox 5">
            <a:extLst>
              <a:ext uri="{FF2B5EF4-FFF2-40B4-BE49-F238E27FC236}">
                <a16:creationId xmlns:a16="http://schemas.microsoft.com/office/drawing/2014/main" id="{C49202ED-1CB5-4AA6-9018-B2B20E2AA15C}"/>
              </a:ext>
            </a:extLst>
          </p:cNvPr>
          <p:cNvSpPr txBox="1"/>
          <p:nvPr/>
        </p:nvSpPr>
        <p:spPr>
          <a:xfrm>
            <a:off x="146084" y="1052666"/>
            <a:ext cx="6347924" cy="284693"/>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IN" dirty="0"/>
              <a:t>INSERT INTO </a:t>
            </a:r>
            <a:r>
              <a:rPr lang="en-IN" dirty="0" err="1"/>
              <a:t>table_name</a:t>
            </a:r>
            <a:r>
              <a:rPr lang="en-IN" dirty="0"/>
              <a:t> (</a:t>
            </a:r>
            <a:r>
              <a:rPr lang="en-IN" dirty="0" err="1"/>
              <a:t>column_names</a:t>
            </a:r>
            <a:r>
              <a:rPr lang="en-IN" dirty="0"/>
              <a:t>) VALUES (data)</a:t>
            </a:r>
          </a:p>
        </p:txBody>
      </p:sp>
      <p:pic>
        <p:nvPicPr>
          <p:cNvPr id="8" name="Picture 7"/>
          <p:cNvPicPr>
            <a:picLocks noChangeAspect="1"/>
          </p:cNvPicPr>
          <p:nvPr/>
        </p:nvPicPr>
        <p:blipFill rotWithShape="1">
          <a:blip r:embed="rId3"/>
          <a:srcRect l="803"/>
          <a:stretch/>
        </p:blipFill>
        <p:spPr>
          <a:xfrm>
            <a:off x="297872" y="1440607"/>
            <a:ext cx="6420049" cy="2714076"/>
          </a:xfrm>
          <a:prstGeom prst="rect">
            <a:avLst/>
          </a:prstGeom>
        </p:spPr>
      </p:pic>
      <p:sp>
        <p:nvSpPr>
          <p:cNvPr id="10" name="TextBox 9"/>
          <p:cNvSpPr txBox="1"/>
          <p:nvPr/>
        </p:nvSpPr>
        <p:spPr>
          <a:xfrm>
            <a:off x="5424965" y="2622106"/>
            <a:ext cx="1292957" cy="307777"/>
          </a:xfrm>
          <a:prstGeom prst="rect">
            <a:avLst/>
          </a:prstGeom>
          <a:noFill/>
        </p:spPr>
        <p:txBody>
          <a:bodyPr wrap="square" rtlCol="0">
            <a:spAutoFit/>
          </a:bodyPr>
          <a:lstStyle/>
          <a:p>
            <a:r>
              <a:rPr lang="en-IN" b="1" dirty="0">
                <a:solidFill>
                  <a:schemeClr val="tx1"/>
                </a:solidFill>
              </a:rPr>
              <a:t>Output - </a:t>
            </a:r>
          </a:p>
        </p:txBody>
      </p:sp>
      <p:grpSp>
        <p:nvGrpSpPr>
          <p:cNvPr id="4" name="Group 3">
            <a:extLst>
              <a:ext uri="{FF2B5EF4-FFF2-40B4-BE49-F238E27FC236}">
                <a16:creationId xmlns:a16="http://schemas.microsoft.com/office/drawing/2014/main" id="{F1773A37-41C6-1E92-3E49-17C8AA2867E2}"/>
              </a:ext>
            </a:extLst>
          </p:cNvPr>
          <p:cNvGrpSpPr/>
          <p:nvPr/>
        </p:nvGrpSpPr>
        <p:grpSpPr>
          <a:xfrm>
            <a:off x="5424965" y="2408361"/>
            <a:ext cx="3520915" cy="1682473"/>
            <a:chOff x="4792505" y="2436903"/>
            <a:chExt cx="3520915" cy="1682473"/>
          </a:xfrm>
        </p:grpSpPr>
        <p:pic>
          <p:nvPicPr>
            <p:cNvPr id="9" name="Picture 8"/>
            <p:cNvPicPr>
              <a:picLocks noChangeAspect="1"/>
            </p:cNvPicPr>
            <p:nvPr/>
          </p:nvPicPr>
          <p:blipFill>
            <a:blip r:embed="rId4"/>
            <a:stretch>
              <a:fillRect/>
            </a:stretch>
          </p:blipFill>
          <p:spPr>
            <a:xfrm>
              <a:off x="5738199" y="2715418"/>
              <a:ext cx="2239067" cy="1264877"/>
            </a:xfrm>
            <a:prstGeom prst="rect">
              <a:avLst/>
            </a:prstGeom>
          </p:spPr>
        </p:pic>
        <p:sp>
          <p:nvSpPr>
            <p:cNvPr id="11" name="Rectangle 10"/>
            <p:cNvSpPr/>
            <p:nvPr/>
          </p:nvSpPr>
          <p:spPr>
            <a:xfrm>
              <a:off x="4792505" y="2436903"/>
              <a:ext cx="3520915" cy="1682473"/>
            </a:xfrm>
            <a:prstGeom prst="rect">
              <a:avLst/>
            </a:prstGeom>
            <a:no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grpSp>
    </p:spTree>
    <p:extLst>
      <p:ext uri="{BB962C8B-B14F-4D97-AF65-F5344CB8AC3E}">
        <p14:creationId xmlns:p14="http://schemas.microsoft.com/office/powerpoint/2010/main" val="3902772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E1C5A8-FB28-448D-8612-2F4BDAD5C863}"/>
              </a:ext>
            </a:extLst>
          </p:cNvPr>
          <p:cNvSpPr txBox="1"/>
          <p:nvPr/>
        </p:nvSpPr>
        <p:spPr>
          <a:xfrm>
            <a:off x="90919" y="637091"/>
            <a:ext cx="4580142" cy="315471"/>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IN" sz="1600" b="1" dirty="0">
                <a:solidFill>
                  <a:srgbClr val="002060"/>
                </a:solidFill>
              </a:rPr>
              <a:t> Inserting Multiple rows in Python</a:t>
            </a:r>
            <a:endParaRPr lang="en-US" sz="1600" b="1" dirty="0">
              <a:solidFill>
                <a:srgbClr val="002060"/>
              </a:solidFill>
              <a:cs typeface="Arial"/>
            </a:endParaRPr>
          </a:p>
        </p:txBody>
      </p:sp>
      <p:pic>
        <p:nvPicPr>
          <p:cNvPr id="6" name="Content Placeholder 3"/>
          <p:cNvPicPr>
            <a:picLocks noChangeAspect="1"/>
          </p:cNvPicPr>
          <p:nvPr/>
        </p:nvPicPr>
        <p:blipFill rotWithShape="1">
          <a:blip r:embed="rId3"/>
          <a:srcRect l="828"/>
          <a:stretch/>
        </p:blipFill>
        <p:spPr>
          <a:xfrm>
            <a:off x="275492" y="1123950"/>
            <a:ext cx="5616060" cy="3059953"/>
          </a:xfrm>
          <a:prstGeom prst="rect">
            <a:avLst/>
          </a:prstGeom>
        </p:spPr>
      </p:pic>
      <p:grpSp>
        <p:nvGrpSpPr>
          <p:cNvPr id="2" name="Group 1">
            <a:extLst>
              <a:ext uri="{FF2B5EF4-FFF2-40B4-BE49-F238E27FC236}">
                <a16:creationId xmlns:a16="http://schemas.microsoft.com/office/drawing/2014/main" id="{4EC89E1A-CF91-1FF9-4581-1ECC29994C2C}"/>
              </a:ext>
            </a:extLst>
          </p:cNvPr>
          <p:cNvGrpSpPr/>
          <p:nvPr/>
        </p:nvGrpSpPr>
        <p:grpSpPr>
          <a:xfrm>
            <a:off x="5173980" y="2214169"/>
            <a:ext cx="3771900" cy="1298652"/>
            <a:chOff x="5173980" y="2214169"/>
            <a:chExt cx="3771900" cy="1298652"/>
          </a:xfrm>
        </p:grpSpPr>
        <p:sp>
          <p:nvSpPr>
            <p:cNvPr id="7" name="TextBox 6"/>
            <p:cNvSpPr txBox="1"/>
            <p:nvPr/>
          </p:nvSpPr>
          <p:spPr>
            <a:xfrm>
              <a:off x="5239629" y="2214169"/>
              <a:ext cx="1069731" cy="307777"/>
            </a:xfrm>
            <a:prstGeom prst="rect">
              <a:avLst/>
            </a:prstGeom>
            <a:noFill/>
          </p:spPr>
          <p:txBody>
            <a:bodyPr wrap="square" rtlCol="0">
              <a:spAutoFit/>
            </a:bodyPr>
            <a:lstStyle/>
            <a:p>
              <a:r>
                <a:rPr lang="en-IN" b="1" dirty="0">
                  <a:solidFill>
                    <a:schemeClr val="tx1"/>
                  </a:solidFill>
                </a:rPr>
                <a:t>Output - </a:t>
              </a:r>
            </a:p>
          </p:txBody>
        </p:sp>
        <p:sp>
          <p:nvSpPr>
            <p:cNvPr id="8" name="Rectangle 7"/>
            <p:cNvSpPr/>
            <p:nvPr/>
          </p:nvSpPr>
          <p:spPr>
            <a:xfrm>
              <a:off x="5173980" y="2214169"/>
              <a:ext cx="3771900" cy="1298652"/>
            </a:xfrm>
            <a:prstGeom prst="rect">
              <a:avLst/>
            </a:prstGeom>
            <a:no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pic>
          <p:nvPicPr>
            <p:cNvPr id="10" name="Picture 9"/>
            <p:cNvPicPr>
              <a:picLocks noChangeAspect="1"/>
            </p:cNvPicPr>
            <p:nvPr/>
          </p:nvPicPr>
          <p:blipFill>
            <a:blip r:embed="rId4"/>
            <a:stretch>
              <a:fillRect/>
            </a:stretch>
          </p:blipFill>
          <p:spPr>
            <a:xfrm>
              <a:off x="6471926" y="2387293"/>
              <a:ext cx="2309245" cy="987345"/>
            </a:xfrm>
            <a:prstGeom prst="rect">
              <a:avLst/>
            </a:prstGeom>
          </p:spPr>
        </p:pic>
      </p:grpSp>
    </p:spTree>
    <p:extLst>
      <p:ext uri="{BB962C8B-B14F-4D97-AF65-F5344CB8AC3E}">
        <p14:creationId xmlns:p14="http://schemas.microsoft.com/office/powerpoint/2010/main" val="7218211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509" y="620326"/>
            <a:ext cx="4178150" cy="411230"/>
          </a:xfrm>
        </p:spPr>
        <p:txBody>
          <a:bodyPr>
            <a:normAutofit/>
          </a:bodyPr>
          <a:lstStyle/>
          <a:p>
            <a:r>
              <a:rPr lang="en-IN" sz="1600" b="1" dirty="0">
                <a:solidFill>
                  <a:srgbClr val="002060"/>
                </a:solidFill>
              </a:rPr>
              <a:t>SELECT statement in Python</a:t>
            </a:r>
          </a:p>
        </p:txBody>
      </p:sp>
      <p:sp>
        <p:nvSpPr>
          <p:cNvPr id="3" name="Content Placeholder 2"/>
          <p:cNvSpPr>
            <a:spLocks noGrp="1"/>
          </p:cNvSpPr>
          <p:nvPr>
            <p:ph idx="1"/>
          </p:nvPr>
        </p:nvSpPr>
        <p:spPr>
          <a:xfrm>
            <a:off x="129540" y="1035909"/>
            <a:ext cx="4372122" cy="305212"/>
          </a:xfrm>
        </p:spPr>
        <p:txBody>
          <a:bodyPr/>
          <a:lstStyle/>
          <a:p>
            <a:r>
              <a:rPr lang="en-IN" dirty="0"/>
              <a:t>SELECT </a:t>
            </a:r>
            <a:r>
              <a:rPr lang="en-IN" dirty="0" err="1"/>
              <a:t>column_names</a:t>
            </a:r>
            <a:r>
              <a:rPr lang="en-IN" dirty="0"/>
              <a:t> FROM </a:t>
            </a:r>
            <a:r>
              <a:rPr lang="en-IN" dirty="0" err="1"/>
              <a:t>table_name</a:t>
            </a:r>
            <a:endParaRPr lang="en-IN" dirty="0"/>
          </a:p>
        </p:txBody>
      </p:sp>
      <p:pic>
        <p:nvPicPr>
          <p:cNvPr id="4" name="Picture 3"/>
          <p:cNvPicPr>
            <a:picLocks noChangeAspect="1"/>
          </p:cNvPicPr>
          <p:nvPr/>
        </p:nvPicPr>
        <p:blipFill rotWithShape="1">
          <a:blip r:embed="rId3"/>
          <a:srcRect l="652" r="12097"/>
          <a:stretch/>
        </p:blipFill>
        <p:spPr>
          <a:xfrm>
            <a:off x="4536830" y="922433"/>
            <a:ext cx="3689251" cy="3891515"/>
          </a:xfrm>
          <a:prstGeom prst="rect">
            <a:avLst/>
          </a:prstGeom>
        </p:spPr>
      </p:pic>
      <p:grpSp>
        <p:nvGrpSpPr>
          <p:cNvPr id="9" name="Group 8">
            <a:extLst>
              <a:ext uri="{FF2B5EF4-FFF2-40B4-BE49-F238E27FC236}">
                <a16:creationId xmlns:a16="http://schemas.microsoft.com/office/drawing/2014/main" id="{4FB2D22E-0050-34DB-CC23-33CE6B2DCE2C}"/>
              </a:ext>
            </a:extLst>
          </p:cNvPr>
          <p:cNvGrpSpPr/>
          <p:nvPr/>
        </p:nvGrpSpPr>
        <p:grpSpPr>
          <a:xfrm>
            <a:off x="438151" y="1806819"/>
            <a:ext cx="3644411" cy="1529861"/>
            <a:chOff x="438151" y="1806819"/>
            <a:chExt cx="3644411" cy="1529861"/>
          </a:xfrm>
        </p:grpSpPr>
        <p:sp>
          <p:nvSpPr>
            <p:cNvPr id="5" name="TextBox 4"/>
            <p:cNvSpPr txBox="1"/>
            <p:nvPr/>
          </p:nvSpPr>
          <p:spPr>
            <a:xfrm>
              <a:off x="596412" y="1980788"/>
              <a:ext cx="1335056" cy="307777"/>
            </a:xfrm>
            <a:prstGeom prst="rect">
              <a:avLst/>
            </a:prstGeom>
            <a:noFill/>
          </p:spPr>
          <p:txBody>
            <a:bodyPr wrap="square" rtlCol="0">
              <a:spAutoFit/>
            </a:bodyPr>
            <a:lstStyle/>
            <a:p>
              <a:r>
                <a:rPr lang="en-IN" b="1" dirty="0"/>
                <a:t>Output - </a:t>
              </a:r>
            </a:p>
          </p:txBody>
        </p:sp>
        <p:sp>
          <p:nvSpPr>
            <p:cNvPr id="6" name="Rectangle 5"/>
            <p:cNvSpPr/>
            <p:nvPr/>
          </p:nvSpPr>
          <p:spPr>
            <a:xfrm>
              <a:off x="438151" y="1806819"/>
              <a:ext cx="3644411" cy="1529861"/>
            </a:xfrm>
            <a:prstGeom prst="rect">
              <a:avLst/>
            </a:prstGeom>
            <a:no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pic>
          <p:nvPicPr>
            <p:cNvPr id="7" name="Picture 6"/>
            <p:cNvPicPr>
              <a:picLocks noChangeAspect="1"/>
            </p:cNvPicPr>
            <p:nvPr/>
          </p:nvPicPr>
          <p:blipFill>
            <a:blip r:embed="rId4"/>
            <a:stretch>
              <a:fillRect/>
            </a:stretch>
          </p:blipFill>
          <p:spPr>
            <a:xfrm>
              <a:off x="1931468" y="1900236"/>
              <a:ext cx="2021681" cy="1343025"/>
            </a:xfrm>
            <a:prstGeom prst="rect">
              <a:avLst/>
            </a:prstGeom>
          </p:spPr>
        </p:pic>
      </p:grpSp>
    </p:spTree>
    <p:extLst>
      <p:ext uri="{BB962C8B-B14F-4D97-AF65-F5344CB8AC3E}">
        <p14:creationId xmlns:p14="http://schemas.microsoft.com/office/powerpoint/2010/main" val="1871415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540" y="620947"/>
            <a:ext cx="4040599" cy="392513"/>
          </a:xfrm>
        </p:spPr>
        <p:txBody>
          <a:bodyPr/>
          <a:lstStyle/>
          <a:p>
            <a:r>
              <a:rPr lang="en-IN" sz="1600" b="1" dirty="0">
                <a:solidFill>
                  <a:srgbClr val="002060"/>
                </a:solidFill>
              </a:rPr>
              <a:t>DELETE statement in Python</a:t>
            </a:r>
          </a:p>
        </p:txBody>
      </p:sp>
      <p:sp>
        <p:nvSpPr>
          <p:cNvPr id="3" name="Content Placeholder 2"/>
          <p:cNvSpPr>
            <a:spLocks noGrp="1"/>
          </p:cNvSpPr>
          <p:nvPr>
            <p:ph idx="1"/>
          </p:nvPr>
        </p:nvSpPr>
        <p:spPr>
          <a:xfrm>
            <a:off x="127636" y="1039385"/>
            <a:ext cx="3651883" cy="606535"/>
          </a:xfrm>
        </p:spPr>
        <p:txBody>
          <a:bodyPr/>
          <a:lstStyle/>
          <a:p>
            <a:r>
              <a:rPr lang="en-IN" dirty="0"/>
              <a:t>DELETE FROM </a:t>
            </a:r>
            <a:r>
              <a:rPr lang="en-IN" dirty="0" err="1"/>
              <a:t>table_name</a:t>
            </a:r>
            <a:r>
              <a:rPr lang="en-IN" dirty="0"/>
              <a:t> WHERE condition</a:t>
            </a:r>
          </a:p>
        </p:txBody>
      </p:sp>
      <p:pic>
        <p:nvPicPr>
          <p:cNvPr id="5" name="Picture 4"/>
          <p:cNvPicPr>
            <a:picLocks noChangeAspect="1"/>
          </p:cNvPicPr>
          <p:nvPr/>
        </p:nvPicPr>
        <p:blipFill rotWithShape="1">
          <a:blip r:embed="rId3"/>
          <a:srcRect l="317" t="1217"/>
          <a:stretch/>
        </p:blipFill>
        <p:spPr>
          <a:xfrm>
            <a:off x="4067907" y="1189891"/>
            <a:ext cx="5060265" cy="3128555"/>
          </a:xfrm>
          <a:prstGeom prst="rect">
            <a:avLst/>
          </a:prstGeom>
        </p:spPr>
      </p:pic>
      <p:grpSp>
        <p:nvGrpSpPr>
          <p:cNvPr id="4" name="Group 3">
            <a:extLst>
              <a:ext uri="{FF2B5EF4-FFF2-40B4-BE49-F238E27FC236}">
                <a16:creationId xmlns:a16="http://schemas.microsoft.com/office/drawing/2014/main" id="{8584F303-74BE-2596-F2E5-D7511A0E94ED}"/>
              </a:ext>
            </a:extLst>
          </p:cNvPr>
          <p:cNvGrpSpPr/>
          <p:nvPr/>
        </p:nvGrpSpPr>
        <p:grpSpPr>
          <a:xfrm>
            <a:off x="341651" y="2022615"/>
            <a:ext cx="3376247" cy="1529861"/>
            <a:chOff x="341651" y="2022615"/>
            <a:chExt cx="3376247" cy="1529861"/>
          </a:xfrm>
        </p:grpSpPr>
        <p:sp>
          <p:nvSpPr>
            <p:cNvPr id="6" name="TextBox 5"/>
            <p:cNvSpPr txBox="1"/>
            <p:nvPr/>
          </p:nvSpPr>
          <p:spPr>
            <a:xfrm>
              <a:off x="341651" y="2382820"/>
              <a:ext cx="1021334" cy="307777"/>
            </a:xfrm>
            <a:prstGeom prst="rect">
              <a:avLst/>
            </a:prstGeom>
            <a:noFill/>
          </p:spPr>
          <p:txBody>
            <a:bodyPr wrap="square" rtlCol="0">
              <a:spAutoFit/>
            </a:bodyPr>
            <a:lstStyle/>
            <a:p>
              <a:r>
                <a:rPr lang="en-IN" b="1" dirty="0"/>
                <a:t>Output - </a:t>
              </a:r>
            </a:p>
          </p:txBody>
        </p:sp>
        <p:sp>
          <p:nvSpPr>
            <p:cNvPr id="7" name="Rectangle 6"/>
            <p:cNvSpPr/>
            <p:nvPr/>
          </p:nvSpPr>
          <p:spPr>
            <a:xfrm>
              <a:off x="341651" y="2022615"/>
              <a:ext cx="3376247" cy="1529861"/>
            </a:xfrm>
            <a:prstGeom prst="rect">
              <a:avLst/>
            </a:prstGeom>
            <a:no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pic>
          <p:nvPicPr>
            <p:cNvPr id="8" name="Picture 7"/>
            <p:cNvPicPr>
              <a:picLocks noChangeAspect="1"/>
            </p:cNvPicPr>
            <p:nvPr/>
          </p:nvPicPr>
          <p:blipFill>
            <a:blip r:embed="rId4"/>
            <a:stretch>
              <a:fillRect/>
            </a:stretch>
          </p:blipFill>
          <p:spPr>
            <a:xfrm>
              <a:off x="1362985" y="2382820"/>
              <a:ext cx="2282992" cy="875147"/>
            </a:xfrm>
            <a:prstGeom prst="rect">
              <a:avLst/>
            </a:prstGeom>
          </p:spPr>
        </p:pic>
      </p:grpSp>
    </p:spTree>
    <p:extLst>
      <p:ext uri="{BB962C8B-B14F-4D97-AF65-F5344CB8AC3E}">
        <p14:creationId xmlns:p14="http://schemas.microsoft.com/office/powerpoint/2010/main" val="38508296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305" y="623027"/>
            <a:ext cx="4448695" cy="354233"/>
          </a:xfrm>
        </p:spPr>
        <p:txBody>
          <a:bodyPr/>
          <a:lstStyle/>
          <a:p>
            <a:r>
              <a:rPr lang="en-IN" sz="1600" b="1" dirty="0">
                <a:solidFill>
                  <a:srgbClr val="002060"/>
                </a:solidFill>
              </a:rPr>
              <a:t>UPDATE Statement in Python</a:t>
            </a:r>
          </a:p>
        </p:txBody>
      </p:sp>
      <p:pic>
        <p:nvPicPr>
          <p:cNvPr id="4" name="Content Placeholder 3"/>
          <p:cNvPicPr>
            <a:picLocks noGrp="1" noChangeAspect="1"/>
          </p:cNvPicPr>
          <p:nvPr>
            <p:ph idx="1"/>
          </p:nvPr>
        </p:nvPicPr>
        <p:blipFill rotWithShape="1">
          <a:blip r:embed="rId3"/>
          <a:srcRect l="626" t="1699"/>
          <a:stretch/>
        </p:blipFill>
        <p:spPr>
          <a:xfrm>
            <a:off x="269630" y="1736271"/>
            <a:ext cx="6510785" cy="2784202"/>
          </a:xfrm>
          <a:prstGeom prst="rect">
            <a:avLst/>
          </a:prstGeom>
        </p:spPr>
      </p:pic>
      <p:sp>
        <p:nvSpPr>
          <p:cNvPr id="5" name="TextBox 4"/>
          <p:cNvSpPr txBox="1"/>
          <p:nvPr/>
        </p:nvSpPr>
        <p:spPr>
          <a:xfrm>
            <a:off x="123305" y="1036433"/>
            <a:ext cx="6551815" cy="307777"/>
          </a:xfrm>
          <a:prstGeom prst="rect">
            <a:avLst/>
          </a:prstGeom>
          <a:noFill/>
        </p:spPr>
        <p:txBody>
          <a:bodyPr wrap="square" rtlCol="0">
            <a:spAutoFit/>
          </a:bodyPr>
          <a:lstStyle/>
          <a:p>
            <a:r>
              <a:rPr lang="en-IN" dirty="0"/>
              <a:t>UPDATE </a:t>
            </a:r>
            <a:r>
              <a:rPr lang="en-IN" dirty="0" err="1"/>
              <a:t>table_name</a:t>
            </a:r>
            <a:r>
              <a:rPr lang="en-IN" dirty="0"/>
              <a:t> SET </a:t>
            </a:r>
            <a:r>
              <a:rPr lang="en-IN" dirty="0" err="1"/>
              <a:t>column_name</a:t>
            </a:r>
            <a:r>
              <a:rPr lang="en-IN" dirty="0"/>
              <a:t> = </a:t>
            </a:r>
            <a:r>
              <a:rPr lang="en-IN" dirty="0" err="1"/>
              <a:t>new_value</a:t>
            </a:r>
            <a:r>
              <a:rPr lang="en-IN" dirty="0"/>
              <a:t> WHERE condition</a:t>
            </a:r>
          </a:p>
        </p:txBody>
      </p:sp>
      <p:grpSp>
        <p:nvGrpSpPr>
          <p:cNvPr id="8" name="Group 7">
            <a:extLst>
              <a:ext uri="{FF2B5EF4-FFF2-40B4-BE49-F238E27FC236}">
                <a16:creationId xmlns:a16="http://schemas.microsoft.com/office/drawing/2014/main" id="{23C9A6F1-24ED-A9FA-2DFC-55917CD3BACF}"/>
              </a:ext>
            </a:extLst>
          </p:cNvPr>
          <p:cNvGrpSpPr/>
          <p:nvPr/>
        </p:nvGrpSpPr>
        <p:grpSpPr>
          <a:xfrm>
            <a:off x="5441769" y="1486793"/>
            <a:ext cx="3376247" cy="1180118"/>
            <a:chOff x="5365569" y="1722847"/>
            <a:chExt cx="3376247" cy="1180118"/>
          </a:xfrm>
        </p:grpSpPr>
        <p:sp>
          <p:nvSpPr>
            <p:cNvPr id="7" name="Rectangle 6"/>
            <p:cNvSpPr/>
            <p:nvPr/>
          </p:nvSpPr>
          <p:spPr>
            <a:xfrm>
              <a:off x="5365569" y="1722847"/>
              <a:ext cx="3376247" cy="1180118"/>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6" name="TextBox 5"/>
            <p:cNvSpPr txBox="1"/>
            <p:nvPr/>
          </p:nvSpPr>
          <p:spPr>
            <a:xfrm>
              <a:off x="5438642" y="1933689"/>
              <a:ext cx="1114558" cy="307777"/>
            </a:xfrm>
            <a:prstGeom prst="rect">
              <a:avLst/>
            </a:prstGeom>
            <a:noFill/>
          </p:spPr>
          <p:txBody>
            <a:bodyPr wrap="square" rtlCol="0">
              <a:spAutoFit/>
            </a:bodyPr>
            <a:lstStyle/>
            <a:p>
              <a:r>
                <a:rPr lang="en-IN" b="1" dirty="0"/>
                <a:t>Output - </a:t>
              </a:r>
            </a:p>
          </p:txBody>
        </p:sp>
        <p:pic>
          <p:nvPicPr>
            <p:cNvPr id="9" name="Picture 8"/>
            <p:cNvPicPr>
              <a:picLocks noChangeAspect="1"/>
            </p:cNvPicPr>
            <p:nvPr/>
          </p:nvPicPr>
          <p:blipFill>
            <a:blip r:embed="rId4"/>
            <a:stretch>
              <a:fillRect/>
            </a:stretch>
          </p:blipFill>
          <p:spPr>
            <a:xfrm>
              <a:off x="6678892" y="1933689"/>
              <a:ext cx="1743075" cy="678656"/>
            </a:xfrm>
            <a:prstGeom prst="rect">
              <a:avLst/>
            </a:prstGeom>
          </p:spPr>
        </p:pic>
      </p:grpSp>
    </p:spTree>
    <p:extLst>
      <p:ext uri="{BB962C8B-B14F-4D97-AF65-F5344CB8AC3E}">
        <p14:creationId xmlns:p14="http://schemas.microsoft.com/office/powerpoint/2010/main" val="41198386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317" y="627380"/>
            <a:ext cx="4336142" cy="371928"/>
          </a:xfrm>
        </p:spPr>
        <p:txBody>
          <a:bodyPr/>
          <a:lstStyle/>
          <a:p>
            <a:r>
              <a:rPr lang="en-IN" sz="1600" b="1" dirty="0">
                <a:solidFill>
                  <a:srgbClr val="002060"/>
                </a:solidFill>
              </a:rPr>
              <a:t>DROP Statement in Python</a:t>
            </a:r>
          </a:p>
        </p:txBody>
      </p:sp>
      <p:pic>
        <p:nvPicPr>
          <p:cNvPr id="4" name="Content Placeholder 3"/>
          <p:cNvPicPr>
            <a:picLocks noGrp="1" noChangeAspect="1"/>
          </p:cNvPicPr>
          <p:nvPr>
            <p:ph idx="1"/>
          </p:nvPr>
        </p:nvPicPr>
        <p:blipFill rotWithShape="1">
          <a:blip r:embed="rId3"/>
          <a:srcRect l="1103"/>
          <a:stretch/>
        </p:blipFill>
        <p:spPr>
          <a:xfrm>
            <a:off x="490780" y="1177110"/>
            <a:ext cx="3553949" cy="3535464"/>
          </a:xfrm>
          <a:prstGeom prst="rect">
            <a:avLst/>
          </a:prstGeom>
        </p:spPr>
      </p:pic>
      <p:grpSp>
        <p:nvGrpSpPr>
          <p:cNvPr id="3" name="Group 2">
            <a:extLst>
              <a:ext uri="{FF2B5EF4-FFF2-40B4-BE49-F238E27FC236}">
                <a16:creationId xmlns:a16="http://schemas.microsoft.com/office/drawing/2014/main" id="{F5052C24-BD63-55CB-37E6-224B34AC8736}"/>
              </a:ext>
            </a:extLst>
          </p:cNvPr>
          <p:cNvGrpSpPr/>
          <p:nvPr/>
        </p:nvGrpSpPr>
        <p:grpSpPr>
          <a:xfrm>
            <a:off x="5171659" y="1414981"/>
            <a:ext cx="3376247" cy="1529861"/>
            <a:chOff x="4776421" y="1735021"/>
            <a:chExt cx="3376247" cy="1529861"/>
          </a:xfrm>
        </p:grpSpPr>
        <p:sp>
          <p:nvSpPr>
            <p:cNvPr id="5" name="TextBox 4"/>
            <p:cNvSpPr txBox="1"/>
            <p:nvPr/>
          </p:nvSpPr>
          <p:spPr>
            <a:xfrm>
              <a:off x="4908305" y="1866579"/>
              <a:ext cx="1811216" cy="307777"/>
            </a:xfrm>
            <a:prstGeom prst="rect">
              <a:avLst/>
            </a:prstGeom>
            <a:noFill/>
          </p:spPr>
          <p:txBody>
            <a:bodyPr wrap="square" rtlCol="0">
              <a:spAutoFit/>
            </a:bodyPr>
            <a:lstStyle/>
            <a:p>
              <a:r>
                <a:rPr lang="en-IN" b="1" dirty="0"/>
                <a:t>Output - </a:t>
              </a:r>
            </a:p>
          </p:txBody>
        </p:sp>
        <p:sp>
          <p:nvSpPr>
            <p:cNvPr id="6" name="Rectangle 5"/>
            <p:cNvSpPr/>
            <p:nvPr/>
          </p:nvSpPr>
          <p:spPr>
            <a:xfrm>
              <a:off x="4776421" y="1735021"/>
              <a:ext cx="3376247" cy="1529861"/>
            </a:xfrm>
            <a:prstGeom prst="rect">
              <a:avLst/>
            </a:prstGeom>
            <a:no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pic>
          <p:nvPicPr>
            <p:cNvPr id="7" name="Picture 6"/>
            <p:cNvPicPr>
              <a:picLocks noChangeAspect="1"/>
            </p:cNvPicPr>
            <p:nvPr/>
          </p:nvPicPr>
          <p:blipFill>
            <a:blip r:embed="rId4"/>
            <a:stretch>
              <a:fillRect/>
            </a:stretch>
          </p:blipFill>
          <p:spPr>
            <a:xfrm>
              <a:off x="6076509" y="1966586"/>
              <a:ext cx="1743075" cy="678656"/>
            </a:xfrm>
            <a:prstGeom prst="rect">
              <a:avLst/>
            </a:prstGeom>
          </p:spPr>
        </p:pic>
      </p:grpSp>
      <p:sp>
        <p:nvSpPr>
          <p:cNvPr id="8" name="TextBox 7">
            <a:extLst>
              <a:ext uri="{FF2B5EF4-FFF2-40B4-BE49-F238E27FC236}">
                <a16:creationId xmlns:a16="http://schemas.microsoft.com/office/drawing/2014/main" id="{918A7B42-45F2-4380-A0E4-169DD5F3819E}"/>
              </a:ext>
            </a:extLst>
          </p:cNvPr>
          <p:cNvSpPr txBox="1"/>
          <p:nvPr/>
        </p:nvSpPr>
        <p:spPr>
          <a:xfrm>
            <a:off x="6859783" y="4935751"/>
            <a:ext cx="2585768" cy="20774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ea typeface="+mn-lt"/>
                <a:cs typeface="+mn-lt"/>
              </a:rPr>
              <a:t>© </a:t>
            </a:r>
            <a:r>
              <a:rPr lang="en-US" sz="900" dirty="0" err="1">
                <a:ea typeface="+mn-lt"/>
                <a:cs typeface="+mn-lt"/>
              </a:rPr>
              <a:t>Edunet</a:t>
            </a:r>
            <a:r>
              <a:rPr lang="en-US" sz="900" dirty="0">
                <a:ea typeface="+mn-lt"/>
                <a:cs typeface="+mn-lt"/>
              </a:rPr>
              <a:t> Foundation. All rights reserved.</a:t>
            </a:r>
            <a:endParaRPr lang="en-US" sz="900" dirty="0"/>
          </a:p>
        </p:txBody>
      </p:sp>
    </p:spTree>
    <p:extLst>
      <p:ext uri="{BB962C8B-B14F-4D97-AF65-F5344CB8AC3E}">
        <p14:creationId xmlns:p14="http://schemas.microsoft.com/office/powerpoint/2010/main" val="16538122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circle with blue lines&#10;&#10;Description automatically generated">
            <a:extLst>
              <a:ext uri="{FF2B5EF4-FFF2-40B4-BE49-F238E27FC236}">
                <a16:creationId xmlns:a16="http://schemas.microsoft.com/office/drawing/2014/main" id="{F20FF0B3-9F23-A835-2B0E-714760132FA9}"/>
              </a:ext>
            </a:extLst>
          </p:cNvPr>
          <p:cNvPicPr>
            <a:picLocks noChangeAspect="1"/>
          </p:cNvPicPr>
          <p:nvPr/>
        </p:nvPicPr>
        <p:blipFill rotWithShape="1">
          <a:blip r:embed="rId3">
            <a:alphaModFix amt="53000"/>
          </a:blip>
          <a:srcRect t="5086" b="22219"/>
          <a:stretch/>
        </p:blipFill>
        <p:spPr>
          <a:xfrm>
            <a:off x="-1058" y="491066"/>
            <a:ext cx="9144000" cy="4431453"/>
          </a:xfrm>
          <a:prstGeom prst="rect">
            <a:avLst/>
          </a:prstGeom>
        </p:spPr>
      </p:pic>
      <p:sp>
        <p:nvSpPr>
          <p:cNvPr id="4" name="Title 1">
            <a:extLst>
              <a:ext uri="{FF2B5EF4-FFF2-40B4-BE49-F238E27FC236}">
                <a16:creationId xmlns:a16="http://schemas.microsoft.com/office/drawing/2014/main" id="{FA0F9F95-2225-74AD-5714-D847FF0BD78C}"/>
              </a:ext>
            </a:extLst>
          </p:cNvPr>
          <p:cNvSpPr txBox="1">
            <a:spLocks/>
          </p:cNvSpPr>
          <p:nvPr/>
        </p:nvSpPr>
        <p:spPr>
          <a:xfrm>
            <a:off x="1965961" y="2229249"/>
            <a:ext cx="5196839" cy="696832"/>
          </a:xfrm>
          <a:prstGeom prst="rect">
            <a:avLst/>
          </a:prstGeom>
          <a:solidFill>
            <a:schemeClr val="bg1"/>
          </a:solidFill>
          <a:ln>
            <a:solidFill>
              <a:schemeClr val="bg2"/>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r>
              <a:rPr lang="en-US" sz="1600" b="1" dirty="0">
                <a:solidFill>
                  <a:schemeClr val="tx1"/>
                </a:solidFill>
                <a:hlinkClick r:id="rId4">
                  <a:extLst>
                    <a:ext uri="{A12FA001-AC4F-418D-AE19-62706E023703}">
                      <ahyp:hlinkClr xmlns:ahyp="http://schemas.microsoft.com/office/drawing/2018/hyperlinkcolor" val="tx"/>
                    </a:ext>
                  </a:extLst>
                </a:hlinkClick>
              </a:rPr>
              <a:t>Lab 38: Database Connectivity in Python</a:t>
            </a:r>
            <a:endParaRPr lang="en-US" sz="1600" b="1" dirty="0">
              <a:solidFill>
                <a:schemeClr val="tx1"/>
              </a:solidFill>
            </a:endParaRPr>
          </a:p>
        </p:txBody>
      </p:sp>
    </p:spTree>
    <p:extLst>
      <p:ext uri="{BB962C8B-B14F-4D97-AF65-F5344CB8AC3E}">
        <p14:creationId xmlns:p14="http://schemas.microsoft.com/office/powerpoint/2010/main" val="25978321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C317EC-E224-830D-F185-8C0197F06C70}"/>
              </a:ext>
            </a:extLst>
          </p:cNvPr>
          <p:cNvSpPr txBox="1"/>
          <p:nvPr/>
        </p:nvSpPr>
        <p:spPr>
          <a:xfrm>
            <a:off x="128451" y="621268"/>
            <a:ext cx="772341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Introduction to Python Popular Frameworks</a:t>
            </a:r>
          </a:p>
        </p:txBody>
      </p:sp>
      <p:sp>
        <p:nvSpPr>
          <p:cNvPr id="4" name="TextBox 3">
            <a:extLst>
              <a:ext uri="{FF2B5EF4-FFF2-40B4-BE49-F238E27FC236}">
                <a16:creationId xmlns:a16="http://schemas.microsoft.com/office/drawing/2014/main" id="{26BE9817-2061-5D72-2B31-F73D7DC86BC6}"/>
              </a:ext>
            </a:extLst>
          </p:cNvPr>
          <p:cNvSpPr txBox="1"/>
          <p:nvPr/>
        </p:nvSpPr>
        <p:spPr>
          <a:xfrm>
            <a:off x="128451" y="1043396"/>
            <a:ext cx="4733109"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600"/>
              </a:spcBef>
            </a:pPr>
            <a:r>
              <a:rPr lang="en-US" dirty="0">
                <a:solidFill>
                  <a:schemeClr val="tx1"/>
                </a:solidFill>
                <a:ea typeface="Roboto"/>
                <a:cs typeface="Roboto"/>
              </a:rPr>
              <a:t>Python is one of the most popular and effective programming languages that contain vast libraries and frameworks for almost every technical domain. Python frameworks automate the implementation of several tasks and give developers a structure for application development. Each framework comes with its own collection of modules or packages that significantly reduce development time.</a:t>
            </a:r>
          </a:p>
        </p:txBody>
      </p:sp>
      <p:pic>
        <p:nvPicPr>
          <p:cNvPr id="3" name="Picture 2" descr="A blue and yellow snake logo&#10;&#10;Description automatically generated">
            <a:extLst>
              <a:ext uri="{FF2B5EF4-FFF2-40B4-BE49-F238E27FC236}">
                <a16:creationId xmlns:a16="http://schemas.microsoft.com/office/drawing/2014/main" id="{0F1B53DE-F1E3-0093-B7CC-01995F49547F}"/>
              </a:ext>
            </a:extLst>
          </p:cNvPr>
          <p:cNvPicPr>
            <a:picLocks noChangeAspect="1"/>
          </p:cNvPicPr>
          <p:nvPr/>
        </p:nvPicPr>
        <p:blipFill>
          <a:blip r:embed="rId3"/>
          <a:stretch>
            <a:fillRect/>
          </a:stretch>
        </p:blipFill>
        <p:spPr>
          <a:xfrm>
            <a:off x="6018727" y="1502960"/>
            <a:ext cx="1951793" cy="213757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7010244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A5F800-C6BB-2DA9-4370-653906DD79E5}"/>
              </a:ext>
            </a:extLst>
          </p:cNvPr>
          <p:cNvSpPr txBox="1"/>
          <p:nvPr/>
        </p:nvSpPr>
        <p:spPr>
          <a:xfrm>
            <a:off x="128089" y="626473"/>
            <a:ext cx="444391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Python Frameworks for ML and DL</a:t>
            </a:r>
          </a:p>
        </p:txBody>
      </p:sp>
      <p:sp>
        <p:nvSpPr>
          <p:cNvPr id="4" name="TextBox 3">
            <a:extLst>
              <a:ext uri="{FF2B5EF4-FFF2-40B4-BE49-F238E27FC236}">
                <a16:creationId xmlns:a16="http://schemas.microsoft.com/office/drawing/2014/main" id="{B009BD71-4088-287E-F142-5A30D5E70F6F}"/>
              </a:ext>
            </a:extLst>
          </p:cNvPr>
          <p:cNvSpPr txBox="1"/>
          <p:nvPr/>
        </p:nvSpPr>
        <p:spPr>
          <a:xfrm>
            <a:off x="128089" y="1038316"/>
            <a:ext cx="2743200" cy="11849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3736" indent="-173736">
              <a:spcBef>
                <a:spcPts val="600"/>
              </a:spcBef>
              <a:buClr>
                <a:srgbClr val="213163"/>
              </a:buClr>
              <a:buChar char="•"/>
            </a:pPr>
            <a:r>
              <a:rPr lang="en-US" dirty="0"/>
              <a:t>TensorFlow</a:t>
            </a:r>
          </a:p>
          <a:p>
            <a:pPr marL="173736" indent="-173736">
              <a:spcBef>
                <a:spcPts val="600"/>
              </a:spcBef>
              <a:buClr>
                <a:srgbClr val="213163"/>
              </a:buClr>
              <a:buChar char="•"/>
            </a:pPr>
            <a:r>
              <a:rPr lang="en-US" dirty="0" err="1"/>
              <a:t>Keras</a:t>
            </a:r>
          </a:p>
          <a:p>
            <a:pPr marL="173736" indent="-173736">
              <a:spcBef>
                <a:spcPts val="600"/>
              </a:spcBef>
              <a:buClr>
                <a:srgbClr val="213163"/>
              </a:buClr>
              <a:buChar char="•"/>
            </a:pPr>
            <a:r>
              <a:rPr lang="en-US" dirty="0" err="1"/>
              <a:t>PyTorch</a:t>
            </a:r>
          </a:p>
          <a:p>
            <a:pPr marL="173736" indent="-173736">
              <a:spcBef>
                <a:spcPts val="600"/>
              </a:spcBef>
              <a:buClr>
                <a:srgbClr val="213163"/>
              </a:buClr>
              <a:buChar char="•"/>
            </a:pPr>
            <a:r>
              <a:rPr lang="en-US" dirty="0"/>
              <a:t>Scikit-Learn</a:t>
            </a:r>
          </a:p>
        </p:txBody>
      </p:sp>
      <p:pic>
        <p:nvPicPr>
          <p:cNvPr id="5" name="Picture 4" descr="A blue and white line drawing of a robot&#10;&#10;Description automatically generated">
            <a:extLst>
              <a:ext uri="{FF2B5EF4-FFF2-40B4-BE49-F238E27FC236}">
                <a16:creationId xmlns:a16="http://schemas.microsoft.com/office/drawing/2014/main" id="{380B498F-9EC6-9BCD-D4CB-84974B654EDD}"/>
              </a:ext>
            </a:extLst>
          </p:cNvPr>
          <p:cNvPicPr>
            <a:picLocks noChangeAspect="1"/>
          </p:cNvPicPr>
          <p:nvPr/>
        </p:nvPicPr>
        <p:blipFill>
          <a:blip r:embed="rId3"/>
          <a:stretch>
            <a:fillRect/>
          </a:stretch>
        </p:blipFill>
        <p:spPr>
          <a:xfrm>
            <a:off x="4258101" y="1485047"/>
            <a:ext cx="4346811" cy="2173405"/>
          </a:xfrm>
          <a:prstGeom prst="rect">
            <a:avLst/>
          </a:prstGeom>
        </p:spPr>
      </p:pic>
      <p:sp>
        <p:nvSpPr>
          <p:cNvPr id="7" name="TextBox 6">
            <a:extLst>
              <a:ext uri="{FF2B5EF4-FFF2-40B4-BE49-F238E27FC236}">
                <a16:creationId xmlns:a16="http://schemas.microsoft.com/office/drawing/2014/main" id="{BC0DC6E7-C2D6-163A-5005-07594DD04225}"/>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9" name="Straight Connector 8">
            <a:extLst>
              <a:ext uri="{FF2B5EF4-FFF2-40B4-BE49-F238E27FC236}">
                <a16:creationId xmlns:a16="http://schemas.microsoft.com/office/drawing/2014/main" id="{D8C7FE76-1240-CC1B-CFD2-80BE3772E833}"/>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11" name="TextBox 10">
            <a:extLst>
              <a:ext uri="{FF2B5EF4-FFF2-40B4-BE49-F238E27FC236}">
                <a16:creationId xmlns:a16="http://schemas.microsoft.com/office/drawing/2014/main" id="{CD6F41D0-C68A-29DE-4846-FB18041EBD9E}"/>
              </a:ext>
            </a:extLst>
          </p:cNvPr>
          <p:cNvSpPr txBox="1"/>
          <p:nvPr/>
        </p:nvSpPr>
        <p:spPr>
          <a:xfrm>
            <a:off x="690891" y="4656005"/>
            <a:ext cx="807972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4"/>
              </a:rPr>
              <a:t>1588602415d0xfhuoXiu</a:t>
            </a:r>
            <a:r>
              <a:rPr lang="en-US" sz="1200" dirty="0">
                <a:solidFill>
                  <a:srgbClr val="0000FF"/>
                </a:solidFill>
                <a:hlinkClick r:id="rId4">
                  <a:extLst>
                    <a:ext uri="{A12FA001-AC4F-418D-AE19-62706E023703}">
                      <ahyp:hlinkClr xmlns:ahyp="http://schemas.microsoft.com/office/drawing/2018/hyperlinkcolor" val="tx"/>
                    </a:ext>
                  </a:extLst>
                </a:hlinkClick>
              </a:rPr>
              <a:t>.png (960×480) (hackr.io)</a:t>
            </a:r>
            <a:endParaRPr lang="en-US">
              <a:hlinkClick r:id="rId4">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18729530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0F5DDF-C549-A7B0-223A-5C1457A739EA}"/>
              </a:ext>
            </a:extLst>
          </p:cNvPr>
          <p:cNvSpPr txBox="1"/>
          <p:nvPr/>
        </p:nvSpPr>
        <p:spPr>
          <a:xfrm>
            <a:off x="123009" y="622359"/>
            <a:ext cx="519575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Python Frameworks Web Development</a:t>
            </a:r>
          </a:p>
        </p:txBody>
      </p:sp>
      <p:sp>
        <p:nvSpPr>
          <p:cNvPr id="4" name="TextBox 3">
            <a:extLst>
              <a:ext uri="{FF2B5EF4-FFF2-40B4-BE49-F238E27FC236}">
                <a16:creationId xmlns:a16="http://schemas.microsoft.com/office/drawing/2014/main" id="{3E7B1999-0AA7-77F9-4B15-835822226D2A}"/>
              </a:ext>
            </a:extLst>
          </p:cNvPr>
          <p:cNvSpPr txBox="1"/>
          <p:nvPr/>
        </p:nvSpPr>
        <p:spPr>
          <a:xfrm>
            <a:off x="130629" y="2082434"/>
            <a:ext cx="2056311" cy="6001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3736" indent="-173736">
              <a:spcBef>
                <a:spcPts val="600"/>
              </a:spcBef>
              <a:buClr>
                <a:srgbClr val="213163"/>
              </a:buClr>
              <a:buChar char="•"/>
            </a:pPr>
            <a:r>
              <a:rPr lang="en-US" dirty="0"/>
              <a:t>Django</a:t>
            </a:r>
          </a:p>
          <a:p>
            <a:pPr marL="173736" indent="-173736">
              <a:spcBef>
                <a:spcPts val="600"/>
              </a:spcBef>
              <a:buClr>
                <a:srgbClr val="213163"/>
              </a:buClr>
              <a:buChar char="•"/>
            </a:pPr>
            <a:r>
              <a:rPr lang="en-US" dirty="0"/>
              <a:t>Flask</a:t>
            </a:r>
          </a:p>
        </p:txBody>
      </p:sp>
      <p:sp>
        <p:nvSpPr>
          <p:cNvPr id="5" name="TextBox 4">
            <a:extLst>
              <a:ext uri="{FF2B5EF4-FFF2-40B4-BE49-F238E27FC236}">
                <a16:creationId xmlns:a16="http://schemas.microsoft.com/office/drawing/2014/main" id="{B17FF64B-4D81-DE4D-2454-23105F8368CA}"/>
              </a:ext>
            </a:extLst>
          </p:cNvPr>
          <p:cNvSpPr txBox="1"/>
          <p:nvPr/>
        </p:nvSpPr>
        <p:spPr>
          <a:xfrm>
            <a:off x="123009" y="1037953"/>
            <a:ext cx="4448991"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Python frameworks available in the market for web development. Depending on the functionality and key features they provide to the user, below are the frameworks available for web development.</a:t>
            </a:r>
          </a:p>
        </p:txBody>
      </p:sp>
      <p:sp>
        <p:nvSpPr>
          <p:cNvPr id="7" name="TextBox 6">
            <a:extLst>
              <a:ext uri="{FF2B5EF4-FFF2-40B4-BE49-F238E27FC236}">
                <a16:creationId xmlns:a16="http://schemas.microsoft.com/office/drawing/2014/main" id="{B301CB2D-E11E-3583-DD89-49019EA15464}"/>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9" name="Straight Connector 8">
            <a:extLst>
              <a:ext uri="{FF2B5EF4-FFF2-40B4-BE49-F238E27FC236}">
                <a16:creationId xmlns:a16="http://schemas.microsoft.com/office/drawing/2014/main" id="{585E4106-7FD0-6A28-1872-50D318B9EB87}"/>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11" name="TextBox 10">
            <a:extLst>
              <a:ext uri="{FF2B5EF4-FFF2-40B4-BE49-F238E27FC236}">
                <a16:creationId xmlns:a16="http://schemas.microsoft.com/office/drawing/2014/main" id="{12FDE642-61A0-DBE9-A70C-AC25A7F6A068}"/>
              </a:ext>
            </a:extLst>
          </p:cNvPr>
          <p:cNvSpPr txBox="1"/>
          <p:nvPr/>
        </p:nvSpPr>
        <p:spPr>
          <a:xfrm>
            <a:off x="690891" y="4656005"/>
            <a:ext cx="807972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3"/>
              </a:rPr>
              <a:t>Python-Frameworks-for-Web-Development</a:t>
            </a:r>
            <a:r>
              <a:rPr lang="en-US" sz="1200" dirty="0">
                <a:solidFill>
                  <a:srgbClr val="0000FF"/>
                </a:solidFill>
                <a:hlinkClick r:id="rId3">
                  <a:extLst>
                    <a:ext uri="{A12FA001-AC4F-418D-AE19-62706E023703}">
                      <ahyp:hlinkClr xmlns:ahyp="http://schemas.microsoft.com/office/drawing/2018/hyperlinkcolor" val="tx"/>
                    </a:ext>
                  </a:extLst>
                </a:hlinkClick>
              </a:rPr>
              <a:t>.jpg (1068×601) (tekkiwebsolutions.com)</a:t>
            </a:r>
            <a:endParaRPr lang="en-US">
              <a:hlinkClick r:id="rId3">
                <a:extLst>
                  <a:ext uri="{A12FA001-AC4F-418D-AE19-62706E023703}">
                    <ahyp:hlinkClr xmlns:ahyp="http://schemas.microsoft.com/office/drawing/2018/hyperlinkcolor" val="tx"/>
                  </a:ext>
                </a:extLst>
              </a:hlinkClick>
            </a:endParaRPr>
          </a:p>
        </p:txBody>
      </p:sp>
      <p:pic>
        <p:nvPicPr>
          <p:cNvPr id="13" name="Picture 12" descr="A computer screen with icons and a paper airplane&#10;&#10;Description automatically generated">
            <a:extLst>
              <a:ext uri="{FF2B5EF4-FFF2-40B4-BE49-F238E27FC236}">
                <a16:creationId xmlns:a16="http://schemas.microsoft.com/office/drawing/2014/main" id="{DB638B3B-5D5A-4348-6014-9DAC48BB9F55}"/>
              </a:ext>
            </a:extLst>
          </p:cNvPr>
          <p:cNvPicPr>
            <a:picLocks noChangeAspect="1"/>
          </p:cNvPicPr>
          <p:nvPr/>
        </p:nvPicPr>
        <p:blipFill>
          <a:blip r:embed="rId4"/>
          <a:stretch>
            <a:fillRect/>
          </a:stretch>
        </p:blipFill>
        <p:spPr>
          <a:xfrm>
            <a:off x="4489154" y="1416061"/>
            <a:ext cx="4089423" cy="2302848"/>
          </a:xfrm>
          <a:prstGeom prst="rect">
            <a:avLst/>
          </a:prstGeom>
        </p:spPr>
      </p:pic>
    </p:spTree>
    <p:extLst>
      <p:ext uri="{BB962C8B-B14F-4D97-AF65-F5344CB8AC3E}">
        <p14:creationId xmlns:p14="http://schemas.microsoft.com/office/powerpoint/2010/main" val="4258993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EA4626-6E40-62BB-CFB2-21E9AB2C76D0}"/>
              </a:ext>
            </a:extLst>
          </p:cNvPr>
          <p:cNvSpPr txBox="1"/>
          <p:nvPr/>
        </p:nvSpPr>
        <p:spPr>
          <a:xfrm>
            <a:off x="133003" y="1037286"/>
            <a:ext cx="4438998" cy="2185214"/>
          </a:xfrm>
          <a:prstGeom prst="rect">
            <a:avLst/>
          </a:prstGeom>
          <a:noFill/>
        </p:spPr>
        <p:txBody>
          <a:bodyPr wrap="square" lIns="91440" tIns="45720" rIns="91440" bIns="45720" anchor="t">
            <a:spAutoFit/>
          </a:bodyPr>
          <a:lstStyle/>
          <a:p>
            <a:pPr marL="173736" indent="-173736">
              <a:spcBef>
                <a:spcPts val="600"/>
              </a:spcBef>
              <a:buClr>
                <a:srgbClr val="213163"/>
              </a:buClr>
              <a:buFont typeface="Arial" panose="020B0604020202020204" pitchFamily="34" charset="0"/>
              <a:buChar char="•"/>
            </a:pPr>
            <a:r>
              <a:rPr lang="en-US" altLang="en-US" sz="1400" dirty="0"/>
              <a:t>Python uses an interpreter. Not only can we write complete programs, </a:t>
            </a:r>
            <a:r>
              <a:rPr lang="en-US" altLang="en-US" dirty="0"/>
              <a:t>but </a:t>
            </a:r>
            <a:r>
              <a:rPr lang="en-US" altLang="en-US" sz="1400" dirty="0"/>
              <a:t>we can</a:t>
            </a:r>
            <a:r>
              <a:rPr lang="en-US" altLang="en-US" dirty="0"/>
              <a:t> also</a:t>
            </a:r>
            <a:r>
              <a:rPr lang="en-US" altLang="en-US" sz="1400" dirty="0"/>
              <a:t> work with the interpreter in a </a:t>
            </a:r>
            <a:r>
              <a:rPr lang="en-US" altLang="en-US" dirty="0"/>
              <a:t>statement-by-statement</a:t>
            </a:r>
            <a:r>
              <a:rPr lang="en-US" altLang="en-US" sz="1400" dirty="0"/>
              <a:t> mode enabling us to experiment quite easily.</a:t>
            </a:r>
          </a:p>
          <a:p>
            <a:pPr marL="173736" indent="-173736">
              <a:spcBef>
                <a:spcPts val="600"/>
              </a:spcBef>
              <a:buClr>
                <a:srgbClr val="213163"/>
              </a:buClr>
              <a:buFont typeface="Arial" panose="020B0604020202020204" pitchFamily="34" charset="0"/>
              <a:buChar char="•"/>
            </a:pPr>
            <a:r>
              <a:rPr lang="en-US" altLang="en-US" sz="1400" dirty="0"/>
              <a:t>Python is especially good for our purposes in that it does not have a lot of “overhead” before getting started.</a:t>
            </a:r>
          </a:p>
          <a:p>
            <a:pPr marL="173736" indent="-173736">
              <a:spcBef>
                <a:spcPts val="600"/>
              </a:spcBef>
              <a:buClr>
                <a:srgbClr val="213163"/>
              </a:buClr>
              <a:buFont typeface="Arial" panose="020B0604020202020204" pitchFamily="34" charset="0"/>
              <a:buChar char="•"/>
            </a:pPr>
            <a:r>
              <a:rPr lang="en-US" altLang="en-US" sz="1400" dirty="0"/>
              <a:t>It is easy to jump in and experiment with Python in an interactive fashion.</a:t>
            </a:r>
          </a:p>
        </p:txBody>
      </p:sp>
      <p:sp>
        <p:nvSpPr>
          <p:cNvPr id="5" name="TextBox 4">
            <a:extLst>
              <a:ext uri="{FF2B5EF4-FFF2-40B4-BE49-F238E27FC236}">
                <a16:creationId xmlns:a16="http://schemas.microsoft.com/office/drawing/2014/main" id="{A8081991-2B72-5074-6E25-B546EBD9B5DA}"/>
              </a:ext>
            </a:extLst>
          </p:cNvPr>
          <p:cNvSpPr txBox="1"/>
          <p:nvPr/>
        </p:nvSpPr>
        <p:spPr>
          <a:xfrm>
            <a:off x="130842" y="617442"/>
            <a:ext cx="1856441" cy="338554"/>
          </a:xfrm>
          <a:prstGeom prst="rect">
            <a:avLst/>
          </a:prstGeom>
          <a:noFill/>
        </p:spPr>
        <p:txBody>
          <a:bodyPr wrap="square">
            <a:spAutoFit/>
          </a:bodyPr>
          <a:lstStyle/>
          <a:p>
            <a:r>
              <a:rPr lang="en" sz="1600" b="1" dirty="0">
                <a:solidFill>
                  <a:srgbClr val="213163"/>
                </a:solidFill>
              </a:rPr>
              <a:t>Python</a:t>
            </a:r>
            <a:endParaRPr lang="en-IN" sz="1600" dirty="0">
              <a:solidFill>
                <a:srgbClr val="213163"/>
              </a:solidFill>
            </a:endParaRPr>
          </a:p>
        </p:txBody>
      </p:sp>
      <p:pic>
        <p:nvPicPr>
          <p:cNvPr id="2" name="Picture 1" descr="A blue and yellow snake logo&#10;&#10;Description automatically generated">
            <a:extLst>
              <a:ext uri="{FF2B5EF4-FFF2-40B4-BE49-F238E27FC236}">
                <a16:creationId xmlns:a16="http://schemas.microsoft.com/office/drawing/2014/main" id="{636D4954-2EDA-0FA7-0A66-3B26E7CBFAB7}"/>
              </a:ext>
            </a:extLst>
          </p:cNvPr>
          <p:cNvPicPr>
            <a:picLocks noChangeAspect="1"/>
          </p:cNvPicPr>
          <p:nvPr/>
        </p:nvPicPr>
        <p:blipFill>
          <a:blip r:embed="rId3"/>
          <a:stretch>
            <a:fillRect/>
          </a:stretch>
        </p:blipFill>
        <p:spPr>
          <a:xfrm>
            <a:off x="5903215" y="1505224"/>
            <a:ext cx="2354935" cy="2579095"/>
          </a:xfrm>
          <a:prstGeom prst="rect">
            <a:avLst/>
          </a:prstGeom>
          <a:effectLst>
            <a:outerShdw blurRad="50800" dist="38100" dir="5400000" algn="t" rotWithShape="0">
              <a:prstClr val="black">
                <a:alpha val="40000"/>
              </a:prstClr>
            </a:outerShdw>
          </a:effectLst>
        </p:spPr>
      </p:pic>
      <p:sp>
        <p:nvSpPr>
          <p:cNvPr id="6" name="TextBox 5">
            <a:extLst>
              <a:ext uri="{FF2B5EF4-FFF2-40B4-BE49-F238E27FC236}">
                <a16:creationId xmlns:a16="http://schemas.microsoft.com/office/drawing/2014/main" id="{6AB96841-186D-79C5-8A76-5BDD268BE84C}"/>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8" name="Straight Connector 7">
            <a:extLst>
              <a:ext uri="{FF2B5EF4-FFF2-40B4-BE49-F238E27FC236}">
                <a16:creationId xmlns:a16="http://schemas.microsoft.com/office/drawing/2014/main" id="{B4C23A76-3CA1-D8D9-92E2-94A4AF5678B7}"/>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9A85A9D8-8488-3B78-7525-A5E0DB2E6736}"/>
              </a:ext>
            </a:extLst>
          </p:cNvPr>
          <p:cNvSpPr txBox="1"/>
          <p:nvPr/>
        </p:nvSpPr>
        <p:spPr>
          <a:xfrm>
            <a:off x="690891" y="4656005"/>
            <a:ext cx="65404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4"/>
              </a:rPr>
              <a:t>OIP</a:t>
            </a:r>
            <a:r>
              <a:rPr lang="en-US" sz="1200" dirty="0">
                <a:solidFill>
                  <a:srgbClr val="0000FF"/>
                </a:solidFill>
                <a:hlinkClick r:id="rId4">
                  <a:extLst>
                    <a:ext uri="{A12FA001-AC4F-418D-AE19-62706E023703}">
                      <ahyp:hlinkClr xmlns:ahyp="http://schemas.microsoft.com/office/drawing/2018/hyperlinkcolor" val="tx"/>
                    </a:ext>
                  </a:extLst>
                </a:hlinkClick>
              </a:rPr>
              <a:t>.AQ5rAzGvicbIAudCjnmlyQHaHa (266×266) (bing.com)</a:t>
            </a:r>
            <a:endParaRPr lang="en-US"/>
          </a:p>
        </p:txBody>
      </p:sp>
    </p:spTree>
    <p:extLst>
      <p:ext uri="{BB962C8B-B14F-4D97-AF65-F5344CB8AC3E}">
        <p14:creationId xmlns:p14="http://schemas.microsoft.com/office/powerpoint/2010/main" val="33819183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0F5DDF-C549-A7B0-223A-5C1457A739EA}"/>
              </a:ext>
            </a:extLst>
          </p:cNvPr>
          <p:cNvSpPr txBox="1"/>
          <p:nvPr/>
        </p:nvSpPr>
        <p:spPr>
          <a:xfrm>
            <a:off x="123009" y="622359"/>
            <a:ext cx="519575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Summary</a:t>
            </a:r>
            <a:endParaRPr lang="en-US" dirty="0"/>
          </a:p>
        </p:txBody>
      </p:sp>
      <p:sp>
        <p:nvSpPr>
          <p:cNvPr id="5" name="TextBox 4">
            <a:extLst>
              <a:ext uri="{FF2B5EF4-FFF2-40B4-BE49-F238E27FC236}">
                <a16:creationId xmlns:a16="http://schemas.microsoft.com/office/drawing/2014/main" id="{B17FF64B-4D81-DE4D-2454-23105F8368CA}"/>
              </a:ext>
            </a:extLst>
          </p:cNvPr>
          <p:cNvSpPr txBox="1"/>
          <p:nvPr/>
        </p:nvSpPr>
        <p:spPr>
          <a:xfrm>
            <a:off x="123009" y="1037953"/>
            <a:ext cx="8568908"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Char char="•"/>
            </a:pPr>
            <a:r>
              <a:rPr lang="en-US" dirty="0"/>
              <a:t>Python is a high-level, versatile programming language known for its readability and simplicity. </a:t>
            </a:r>
            <a:endParaRPr lang="en-US"/>
          </a:p>
          <a:p>
            <a:pPr marL="285750" indent="-285750" algn="just">
              <a:buChar char="•"/>
            </a:pPr>
            <a:endParaRPr lang="en-US" dirty="0"/>
          </a:p>
          <a:p>
            <a:pPr marL="285750" indent="-285750" algn="just">
              <a:buChar char="•"/>
            </a:pPr>
            <a:r>
              <a:rPr lang="en-US" dirty="0"/>
              <a:t>Python supports both procedural and object-oriented programming paradigms and has a rich ecosystem of libraries. </a:t>
            </a:r>
            <a:endParaRPr lang="en-US"/>
          </a:p>
          <a:p>
            <a:pPr marL="285750" indent="-285750" algn="just">
              <a:buChar char="•"/>
            </a:pPr>
            <a:endParaRPr lang="en-US"/>
          </a:p>
          <a:p>
            <a:pPr marL="285750" indent="-285750" algn="just">
              <a:buChar char="•"/>
            </a:pPr>
            <a:r>
              <a:rPr lang="en-US"/>
              <a:t>Python's indentation-based syntax enforces code </a:t>
            </a:r>
            <a:r>
              <a:rPr lang="en-US" dirty="0"/>
              <a:t>readability. </a:t>
            </a:r>
          </a:p>
          <a:p>
            <a:pPr marL="285750" indent="-285750" algn="just">
              <a:buChar char="•"/>
            </a:pPr>
            <a:endParaRPr lang="en-US" dirty="0"/>
          </a:p>
          <a:p>
            <a:pPr marL="285750" indent="-285750" algn="just">
              <a:buChar char="•"/>
            </a:pPr>
            <a:r>
              <a:rPr lang="en-US" dirty="0"/>
              <a:t>Python is widely used for web development, data analysis, artificial intelligence, and automation due to its extensive standard library and active community support.</a:t>
            </a:r>
            <a:endParaRPr lang="en-US"/>
          </a:p>
        </p:txBody>
      </p:sp>
    </p:spTree>
    <p:extLst>
      <p:ext uri="{BB962C8B-B14F-4D97-AF65-F5344CB8AC3E}">
        <p14:creationId xmlns:p14="http://schemas.microsoft.com/office/powerpoint/2010/main" val="4696559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0F5DDF-C549-A7B0-223A-5C1457A739EA}"/>
              </a:ext>
            </a:extLst>
          </p:cNvPr>
          <p:cNvSpPr txBox="1"/>
          <p:nvPr/>
        </p:nvSpPr>
        <p:spPr>
          <a:xfrm>
            <a:off x="130629" y="620429"/>
            <a:ext cx="339743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Quiz</a:t>
            </a:r>
            <a:endParaRPr lang="en-US" sz="1600" dirty="0"/>
          </a:p>
        </p:txBody>
      </p:sp>
      <p:sp>
        <p:nvSpPr>
          <p:cNvPr id="5" name="TextBox 4">
            <a:extLst>
              <a:ext uri="{FF2B5EF4-FFF2-40B4-BE49-F238E27FC236}">
                <a16:creationId xmlns:a16="http://schemas.microsoft.com/office/drawing/2014/main" id="{B17FF64B-4D81-DE4D-2454-23105F8368CA}"/>
              </a:ext>
            </a:extLst>
          </p:cNvPr>
          <p:cNvSpPr txBox="1"/>
          <p:nvPr/>
        </p:nvSpPr>
        <p:spPr>
          <a:xfrm>
            <a:off x="130628" y="1043306"/>
            <a:ext cx="4441371"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1. What is Python primarily known for? </a:t>
            </a:r>
          </a:p>
          <a:p>
            <a:endParaRPr lang="en-US" dirty="0">
              <a:solidFill>
                <a:schemeClr val="tx1"/>
              </a:solidFill>
            </a:endParaRPr>
          </a:p>
          <a:p>
            <a:pPr marL="342900" indent="-342900">
              <a:buFont typeface="+mj-lt"/>
              <a:buAutoNum type="alphaLcParenR"/>
            </a:pPr>
            <a:r>
              <a:rPr lang="en-US" dirty="0">
                <a:solidFill>
                  <a:schemeClr val="tx1"/>
                </a:solidFill>
              </a:rPr>
              <a:t>Speed optimization </a:t>
            </a:r>
          </a:p>
          <a:p>
            <a:pPr marL="342900" indent="-342900">
              <a:buFont typeface="+mj-lt"/>
              <a:buAutoNum type="alphaLcParenR"/>
            </a:pPr>
            <a:r>
              <a:rPr lang="en-US" dirty="0">
                <a:solidFill>
                  <a:schemeClr val="tx1"/>
                </a:solidFill>
              </a:rPr>
              <a:t>Complex syntax </a:t>
            </a:r>
          </a:p>
          <a:p>
            <a:pPr marL="342900" indent="-342900">
              <a:buFont typeface="+mj-lt"/>
              <a:buAutoNum type="alphaLcParenR"/>
            </a:pPr>
            <a:r>
              <a:rPr lang="en-US" dirty="0">
                <a:solidFill>
                  <a:schemeClr val="tx1"/>
                </a:solidFill>
              </a:rPr>
              <a:t>Readable and clean syntax </a:t>
            </a:r>
          </a:p>
          <a:p>
            <a:pPr marL="342900" indent="-342900">
              <a:buFont typeface="+mj-lt"/>
              <a:buAutoNum type="alphaLcParenR"/>
            </a:pPr>
            <a:r>
              <a:rPr lang="en-US" dirty="0">
                <a:solidFill>
                  <a:schemeClr val="tx1"/>
                </a:solidFill>
              </a:rPr>
              <a:t>Low-level memory management</a:t>
            </a:r>
          </a:p>
        </p:txBody>
      </p:sp>
      <p:pic>
        <p:nvPicPr>
          <p:cNvPr id="2" name="Picture 1" descr="A question mark on a black background&#10;&#10;Description automatically generated">
            <a:extLst>
              <a:ext uri="{FF2B5EF4-FFF2-40B4-BE49-F238E27FC236}">
                <a16:creationId xmlns:a16="http://schemas.microsoft.com/office/drawing/2014/main" id="{AA69A56B-43BD-7E7D-722F-F8BB0A12C070}"/>
              </a:ext>
            </a:extLst>
          </p:cNvPr>
          <p:cNvPicPr>
            <a:picLocks noChangeAspect="1"/>
          </p:cNvPicPr>
          <p:nvPr/>
        </p:nvPicPr>
        <p:blipFill>
          <a:blip r:embed="rId3"/>
          <a:stretch>
            <a:fillRect/>
          </a:stretch>
        </p:blipFill>
        <p:spPr>
          <a:xfrm>
            <a:off x="5330613" y="1005206"/>
            <a:ext cx="3018790" cy="3018790"/>
          </a:xfrm>
          <a:prstGeom prst="rect">
            <a:avLst/>
          </a:prstGeom>
        </p:spPr>
      </p:pic>
      <p:sp>
        <p:nvSpPr>
          <p:cNvPr id="7" name="Rectangle 6">
            <a:extLst>
              <a:ext uri="{FF2B5EF4-FFF2-40B4-BE49-F238E27FC236}">
                <a16:creationId xmlns:a16="http://schemas.microsoft.com/office/drawing/2014/main" id="{0B05CBDF-B3D7-79F7-8371-9F345375A0BA}"/>
              </a:ext>
            </a:extLst>
          </p:cNvPr>
          <p:cNvSpPr/>
          <p:nvPr/>
        </p:nvSpPr>
        <p:spPr>
          <a:xfrm>
            <a:off x="228599" y="4240160"/>
            <a:ext cx="8236425" cy="579490"/>
          </a:xfrm>
          <a:prstGeom prst="rect">
            <a:avLst/>
          </a:prstGeom>
          <a:solidFill>
            <a:srgbClr val="EBF2FF"/>
          </a:solidFill>
          <a:ln w="9525">
            <a:solidFill>
              <a:srgbClr val="B9D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pPr algn="ctr"/>
            <a:endParaRPr lang="en-US" sz="1644"/>
          </a:p>
        </p:txBody>
      </p:sp>
      <p:sp>
        <p:nvSpPr>
          <p:cNvPr id="8" name="TextBox 7">
            <a:extLst>
              <a:ext uri="{FF2B5EF4-FFF2-40B4-BE49-F238E27FC236}">
                <a16:creationId xmlns:a16="http://schemas.microsoft.com/office/drawing/2014/main" id="{D0C85209-718E-7112-8B20-768BE0DD8225}"/>
              </a:ext>
            </a:extLst>
          </p:cNvPr>
          <p:cNvSpPr txBox="1"/>
          <p:nvPr/>
        </p:nvSpPr>
        <p:spPr>
          <a:xfrm>
            <a:off x="268165" y="4274510"/>
            <a:ext cx="4757306" cy="510790"/>
          </a:xfrm>
          <a:prstGeom prst="rect">
            <a:avLst/>
          </a:prstGeom>
          <a:noFill/>
        </p:spPr>
        <p:txBody>
          <a:bodyPr rot="0" spcFirstLastPara="0" vertOverflow="overflow" horzOverflow="overflow" vert="horz" wrap="square" lIns="79131" tIns="39565" rIns="79131" bIns="39565" numCol="1" spcCol="0" rtlCol="0" fromWordArt="0" anchor="t" anchorCtr="0" forceAA="0" compatLnSpc="1">
            <a:prstTxWarp prst="textNoShape">
              <a:avLst/>
            </a:prstTxWarp>
            <a:spAutoFit/>
          </a:bodyP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r>
              <a:rPr lang="en-IN" sz="1400" b="1" dirty="0"/>
              <a:t>Answer: c</a:t>
            </a:r>
          </a:p>
          <a:p>
            <a:r>
              <a:rPr lang="en-US" sz="1400" dirty="0">
                <a:cs typeface="Arial"/>
              </a:rPr>
              <a:t>Readable and clean syntax </a:t>
            </a:r>
          </a:p>
        </p:txBody>
      </p:sp>
    </p:spTree>
    <p:extLst>
      <p:ext uri="{BB962C8B-B14F-4D97-AF65-F5344CB8AC3E}">
        <p14:creationId xmlns:p14="http://schemas.microsoft.com/office/powerpoint/2010/main" val="16634047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7FF64B-4D81-DE4D-2454-23105F8368CA}"/>
              </a:ext>
            </a:extLst>
          </p:cNvPr>
          <p:cNvSpPr txBox="1"/>
          <p:nvPr/>
        </p:nvSpPr>
        <p:spPr>
          <a:xfrm>
            <a:off x="130628" y="1043306"/>
            <a:ext cx="444137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2. Which of the following is used to define a block of code in Python? </a:t>
            </a:r>
          </a:p>
          <a:p>
            <a:endParaRPr lang="en-US" dirty="0">
              <a:solidFill>
                <a:schemeClr val="tx1"/>
              </a:solidFill>
            </a:endParaRPr>
          </a:p>
          <a:p>
            <a:pPr marL="342900" indent="-342900">
              <a:buFont typeface="+mj-lt"/>
              <a:buAutoNum type="alphaLcParenR"/>
            </a:pPr>
            <a:r>
              <a:rPr lang="en-US" dirty="0">
                <a:solidFill>
                  <a:schemeClr val="tx1"/>
                </a:solidFill>
              </a:rPr>
              <a:t>Parentheses () </a:t>
            </a:r>
          </a:p>
          <a:p>
            <a:pPr marL="342900" indent="-342900">
              <a:buFont typeface="+mj-lt"/>
              <a:buAutoNum type="alphaLcParenR"/>
            </a:pPr>
            <a:r>
              <a:rPr lang="en-US" dirty="0">
                <a:solidFill>
                  <a:schemeClr val="tx1"/>
                </a:solidFill>
              </a:rPr>
              <a:t>Brackets [] </a:t>
            </a:r>
          </a:p>
          <a:p>
            <a:pPr marL="342900" indent="-342900">
              <a:buFont typeface="+mj-lt"/>
              <a:buAutoNum type="alphaLcParenR"/>
            </a:pPr>
            <a:r>
              <a:rPr lang="en-US" dirty="0">
                <a:solidFill>
                  <a:schemeClr val="tx1"/>
                </a:solidFill>
              </a:rPr>
              <a:t>Indentation </a:t>
            </a:r>
          </a:p>
          <a:p>
            <a:pPr marL="342900" indent="-342900">
              <a:buFont typeface="+mj-lt"/>
              <a:buAutoNum type="alphaLcParenR"/>
            </a:pPr>
            <a:r>
              <a:rPr lang="en-US" dirty="0">
                <a:solidFill>
                  <a:schemeClr val="tx1"/>
                </a:solidFill>
              </a:rPr>
              <a:t>Semicolons ;</a:t>
            </a:r>
          </a:p>
        </p:txBody>
      </p:sp>
      <p:pic>
        <p:nvPicPr>
          <p:cNvPr id="2" name="Picture 1" descr="A question mark on a black background&#10;&#10;Description automatically generated">
            <a:extLst>
              <a:ext uri="{FF2B5EF4-FFF2-40B4-BE49-F238E27FC236}">
                <a16:creationId xmlns:a16="http://schemas.microsoft.com/office/drawing/2014/main" id="{41E55488-6DC2-23B9-C489-DFE5D1E3744E}"/>
              </a:ext>
            </a:extLst>
          </p:cNvPr>
          <p:cNvPicPr>
            <a:picLocks noChangeAspect="1"/>
          </p:cNvPicPr>
          <p:nvPr/>
        </p:nvPicPr>
        <p:blipFill>
          <a:blip r:embed="rId3"/>
          <a:stretch>
            <a:fillRect/>
          </a:stretch>
        </p:blipFill>
        <p:spPr>
          <a:xfrm>
            <a:off x="5330613" y="1005206"/>
            <a:ext cx="3018790" cy="3018790"/>
          </a:xfrm>
          <a:prstGeom prst="rect">
            <a:avLst/>
          </a:prstGeom>
        </p:spPr>
      </p:pic>
      <p:sp>
        <p:nvSpPr>
          <p:cNvPr id="4" name="TextBox 3">
            <a:extLst>
              <a:ext uri="{FF2B5EF4-FFF2-40B4-BE49-F238E27FC236}">
                <a16:creationId xmlns:a16="http://schemas.microsoft.com/office/drawing/2014/main" id="{A6FB207A-2BC5-E522-04E3-D05C5307EB0C}"/>
              </a:ext>
            </a:extLst>
          </p:cNvPr>
          <p:cNvSpPr txBox="1"/>
          <p:nvPr/>
        </p:nvSpPr>
        <p:spPr>
          <a:xfrm>
            <a:off x="130629" y="620429"/>
            <a:ext cx="163721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Quiz</a:t>
            </a:r>
            <a:endParaRPr lang="en-US" sz="1600" dirty="0"/>
          </a:p>
        </p:txBody>
      </p:sp>
      <p:sp>
        <p:nvSpPr>
          <p:cNvPr id="6" name="Rectangle 5">
            <a:extLst>
              <a:ext uri="{FF2B5EF4-FFF2-40B4-BE49-F238E27FC236}">
                <a16:creationId xmlns:a16="http://schemas.microsoft.com/office/drawing/2014/main" id="{5268B6ED-A2F3-1BAD-5AD8-EC25B1295E82}"/>
              </a:ext>
            </a:extLst>
          </p:cNvPr>
          <p:cNvSpPr/>
          <p:nvPr/>
        </p:nvSpPr>
        <p:spPr>
          <a:xfrm>
            <a:off x="228599" y="4240160"/>
            <a:ext cx="8236425" cy="579490"/>
          </a:xfrm>
          <a:prstGeom prst="rect">
            <a:avLst/>
          </a:prstGeom>
          <a:solidFill>
            <a:srgbClr val="EBF2FF"/>
          </a:solidFill>
          <a:ln w="9525">
            <a:solidFill>
              <a:srgbClr val="B9D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pPr algn="ctr"/>
            <a:endParaRPr lang="en-US" sz="1644"/>
          </a:p>
        </p:txBody>
      </p:sp>
      <p:sp>
        <p:nvSpPr>
          <p:cNvPr id="7" name="TextBox 6">
            <a:extLst>
              <a:ext uri="{FF2B5EF4-FFF2-40B4-BE49-F238E27FC236}">
                <a16:creationId xmlns:a16="http://schemas.microsoft.com/office/drawing/2014/main" id="{21B7F9E9-1546-0D78-C230-BC0ACBE196C7}"/>
              </a:ext>
            </a:extLst>
          </p:cNvPr>
          <p:cNvSpPr txBox="1"/>
          <p:nvPr/>
        </p:nvSpPr>
        <p:spPr>
          <a:xfrm>
            <a:off x="268165" y="4274510"/>
            <a:ext cx="4757306" cy="510790"/>
          </a:xfrm>
          <a:prstGeom prst="rect">
            <a:avLst/>
          </a:prstGeom>
          <a:noFill/>
        </p:spPr>
        <p:txBody>
          <a:bodyPr rot="0" spcFirstLastPara="0" vertOverflow="overflow" horzOverflow="overflow" vert="horz" wrap="square" lIns="79131" tIns="39565" rIns="79131" bIns="39565" numCol="1" spcCol="0" rtlCol="0" fromWordArt="0" anchor="t" anchorCtr="0" forceAA="0" compatLnSpc="1">
            <a:prstTxWarp prst="textNoShape">
              <a:avLst/>
            </a:prstTxWarp>
            <a:spAutoFit/>
          </a:bodyP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r>
              <a:rPr lang="en-IN" sz="1400" b="1" dirty="0"/>
              <a:t>Answer: c</a:t>
            </a:r>
          </a:p>
          <a:p>
            <a:r>
              <a:rPr lang="en-US" sz="1400" dirty="0">
                <a:cs typeface="Arial"/>
              </a:rPr>
              <a:t>Indentation</a:t>
            </a:r>
          </a:p>
        </p:txBody>
      </p:sp>
    </p:spTree>
    <p:extLst>
      <p:ext uri="{BB962C8B-B14F-4D97-AF65-F5344CB8AC3E}">
        <p14:creationId xmlns:p14="http://schemas.microsoft.com/office/powerpoint/2010/main" val="28110331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7FF64B-4D81-DE4D-2454-23105F8368CA}"/>
              </a:ext>
            </a:extLst>
          </p:cNvPr>
          <p:cNvSpPr txBox="1"/>
          <p:nvPr/>
        </p:nvSpPr>
        <p:spPr>
          <a:xfrm>
            <a:off x="130629" y="1043306"/>
            <a:ext cx="4441371"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latin typeface="Arial" panose="020B0604020202020204" pitchFamily="34" charset="0"/>
                <a:cs typeface="Arial" panose="020B0604020202020204" pitchFamily="34" charset="0"/>
              </a:rPr>
              <a:t>3. What does the </a:t>
            </a:r>
            <a:r>
              <a:rPr lang="en-US" b="1" dirty="0">
                <a:solidFill>
                  <a:schemeClr val="tx1"/>
                </a:solidFill>
                <a:latin typeface="Arial" panose="020B0604020202020204" pitchFamily="34" charset="0"/>
                <a:cs typeface="Arial" panose="020B0604020202020204" pitchFamily="34" charset="0"/>
              </a:rPr>
              <a:t>if</a:t>
            </a:r>
            <a:r>
              <a:rPr lang="en-US" dirty="0">
                <a:solidFill>
                  <a:schemeClr val="tx1"/>
                </a:solidFill>
                <a:latin typeface="Arial" panose="020B0604020202020204" pitchFamily="34" charset="0"/>
                <a:cs typeface="Arial" panose="020B0604020202020204" pitchFamily="34" charset="0"/>
              </a:rPr>
              <a:t> statement do in Python? </a:t>
            </a:r>
          </a:p>
          <a:p>
            <a:endParaRPr lang="en-US" dirty="0">
              <a:solidFill>
                <a:schemeClr val="tx1"/>
              </a:solidFill>
              <a:latin typeface="Arial" panose="020B0604020202020204" pitchFamily="34" charset="0"/>
              <a:cs typeface="Arial" panose="020B0604020202020204" pitchFamily="34" charset="0"/>
            </a:endParaRPr>
          </a:p>
          <a:p>
            <a:pPr marL="342900" indent="-342900">
              <a:buFont typeface="+mj-lt"/>
              <a:buAutoNum type="alphaLcParenR"/>
            </a:pPr>
            <a:r>
              <a:rPr lang="en-US" dirty="0">
                <a:solidFill>
                  <a:schemeClr val="tx1"/>
                </a:solidFill>
                <a:latin typeface="Arial" panose="020B0604020202020204" pitchFamily="34" charset="0"/>
                <a:cs typeface="Arial" panose="020B0604020202020204" pitchFamily="34" charset="0"/>
              </a:rPr>
              <a:t>Iterates through a sequence </a:t>
            </a:r>
          </a:p>
          <a:p>
            <a:pPr marL="342900" indent="-342900">
              <a:buFont typeface="+mj-lt"/>
              <a:buAutoNum type="alphaLcParenR"/>
            </a:pPr>
            <a:r>
              <a:rPr lang="en-US" dirty="0">
                <a:solidFill>
                  <a:schemeClr val="tx1"/>
                </a:solidFill>
                <a:latin typeface="Arial" panose="020B0604020202020204" pitchFamily="34" charset="0"/>
                <a:cs typeface="Arial" panose="020B0604020202020204" pitchFamily="34" charset="0"/>
              </a:rPr>
              <a:t>Defines a loop </a:t>
            </a:r>
          </a:p>
          <a:p>
            <a:pPr marL="342900" indent="-342900">
              <a:buFont typeface="+mj-lt"/>
              <a:buAutoNum type="alphaLcParenR"/>
            </a:pPr>
            <a:r>
              <a:rPr lang="en-US" dirty="0">
                <a:solidFill>
                  <a:schemeClr val="tx1"/>
                </a:solidFill>
                <a:latin typeface="Arial" panose="020B0604020202020204" pitchFamily="34" charset="0"/>
                <a:cs typeface="Arial" panose="020B0604020202020204" pitchFamily="34" charset="0"/>
              </a:rPr>
              <a:t>Executes a block of code conditionally </a:t>
            </a:r>
          </a:p>
          <a:p>
            <a:pPr marL="342900" indent="-342900">
              <a:buFont typeface="+mj-lt"/>
              <a:buAutoNum type="alphaLcParenR"/>
            </a:pPr>
            <a:r>
              <a:rPr lang="en-US" dirty="0">
                <a:solidFill>
                  <a:schemeClr val="tx1"/>
                </a:solidFill>
                <a:latin typeface="Arial" panose="020B0604020202020204" pitchFamily="34" charset="0"/>
                <a:cs typeface="Arial" panose="020B0604020202020204" pitchFamily="34" charset="0"/>
              </a:rPr>
              <a:t>Prints a value</a:t>
            </a:r>
          </a:p>
        </p:txBody>
      </p:sp>
      <p:pic>
        <p:nvPicPr>
          <p:cNvPr id="2" name="Picture 1" descr="A question mark on a black background&#10;&#10;Description automatically generated">
            <a:extLst>
              <a:ext uri="{FF2B5EF4-FFF2-40B4-BE49-F238E27FC236}">
                <a16:creationId xmlns:a16="http://schemas.microsoft.com/office/drawing/2014/main" id="{8DCE5D4D-3BD2-E7C1-B296-D7671231E412}"/>
              </a:ext>
            </a:extLst>
          </p:cNvPr>
          <p:cNvPicPr>
            <a:picLocks noChangeAspect="1"/>
          </p:cNvPicPr>
          <p:nvPr/>
        </p:nvPicPr>
        <p:blipFill>
          <a:blip r:embed="rId3"/>
          <a:stretch>
            <a:fillRect/>
          </a:stretch>
        </p:blipFill>
        <p:spPr>
          <a:xfrm>
            <a:off x="5330613" y="1005206"/>
            <a:ext cx="3018790" cy="3018790"/>
          </a:xfrm>
          <a:prstGeom prst="rect">
            <a:avLst/>
          </a:prstGeom>
        </p:spPr>
      </p:pic>
      <p:sp>
        <p:nvSpPr>
          <p:cNvPr id="4" name="TextBox 3">
            <a:extLst>
              <a:ext uri="{FF2B5EF4-FFF2-40B4-BE49-F238E27FC236}">
                <a16:creationId xmlns:a16="http://schemas.microsoft.com/office/drawing/2014/main" id="{800FAF67-3D8A-622B-C859-BE1D51D56AB0}"/>
              </a:ext>
            </a:extLst>
          </p:cNvPr>
          <p:cNvSpPr txBox="1"/>
          <p:nvPr/>
        </p:nvSpPr>
        <p:spPr>
          <a:xfrm>
            <a:off x="130629" y="620429"/>
            <a:ext cx="163721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Quiz</a:t>
            </a:r>
            <a:endParaRPr lang="en-US" sz="1600" dirty="0"/>
          </a:p>
        </p:txBody>
      </p:sp>
      <p:sp>
        <p:nvSpPr>
          <p:cNvPr id="6" name="Rectangle 5">
            <a:extLst>
              <a:ext uri="{FF2B5EF4-FFF2-40B4-BE49-F238E27FC236}">
                <a16:creationId xmlns:a16="http://schemas.microsoft.com/office/drawing/2014/main" id="{70ADD2C3-4BFF-269D-DF5C-6500B1FE6B60}"/>
              </a:ext>
            </a:extLst>
          </p:cNvPr>
          <p:cNvSpPr/>
          <p:nvPr/>
        </p:nvSpPr>
        <p:spPr>
          <a:xfrm>
            <a:off x="228599" y="4240160"/>
            <a:ext cx="8236425" cy="579490"/>
          </a:xfrm>
          <a:prstGeom prst="rect">
            <a:avLst/>
          </a:prstGeom>
          <a:solidFill>
            <a:srgbClr val="EBF2FF"/>
          </a:solidFill>
          <a:ln w="9525">
            <a:solidFill>
              <a:srgbClr val="B9D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pPr algn="ctr"/>
            <a:endParaRPr lang="en-US" sz="1644"/>
          </a:p>
        </p:txBody>
      </p:sp>
      <p:sp>
        <p:nvSpPr>
          <p:cNvPr id="7" name="TextBox 6">
            <a:extLst>
              <a:ext uri="{FF2B5EF4-FFF2-40B4-BE49-F238E27FC236}">
                <a16:creationId xmlns:a16="http://schemas.microsoft.com/office/drawing/2014/main" id="{73ADDA07-7AE6-D1E7-BA66-45BA6DC32A36}"/>
              </a:ext>
            </a:extLst>
          </p:cNvPr>
          <p:cNvSpPr txBox="1"/>
          <p:nvPr/>
        </p:nvSpPr>
        <p:spPr>
          <a:xfrm>
            <a:off x="268165" y="4274510"/>
            <a:ext cx="4757306" cy="510790"/>
          </a:xfrm>
          <a:prstGeom prst="rect">
            <a:avLst/>
          </a:prstGeom>
          <a:noFill/>
        </p:spPr>
        <p:txBody>
          <a:bodyPr rot="0" spcFirstLastPara="0" vertOverflow="overflow" horzOverflow="overflow" vert="horz" wrap="square" lIns="79131" tIns="39565" rIns="79131" bIns="39565" numCol="1" spcCol="0" rtlCol="0" fromWordArt="0" anchor="t" anchorCtr="0" forceAA="0" compatLnSpc="1">
            <a:prstTxWarp prst="textNoShape">
              <a:avLst/>
            </a:prstTxWarp>
            <a:spAutoFit/>
          </a:bodyP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r>
              <a:rPr lang="en-IN" sz="1400" b="1" dirty="0"/>
              <a:t>Answer: c</a:t>
            </a:r>
          </a:p>
          <a:p>
            <a:r>
              <a:rPr lang="en-US" sz="1400" dirty="0">
                <a:cs typeface="Arial"/>
              </a:rPr>
              <a:t>Executes a block of code conditionally </a:t>
            </a:r>
          </a:p>
        </p:txBody>
      </p:sp>
    </p:spTree>
    <p:extLst>
      <p:ext uri="{BB962C8B-B14F-4D97-AF65-F5344CB8AC3E}">
        <p14:creationId xmlns:p14="http://schemas.microsoft.com/office/powerpoint/2010/main" val="29878490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7FF64B-4D81-DE4D-2454-23105F8368CA}"/>
              </a:ext>
            </a:extLst>
          </p:cNvPr>
          <p:cNvSpPr txBox="1"/>
          <p:nvPr/>
        </p:nvSpPr>
        <p:spPr>
          <a:xfrm>
            <a:off x="130629" y="1037953"/>
            <a:ext cx="444137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4. Which Python data type is ordered, mutable, and allows duplicate elements? </a:t>
            </a:r>
          </a:p>
          <a:p>
            <a:endParaRPr lang="en-US" dirty="0">
              <a:solidFill>
                <a:schemeClr val="tx1"/>
              </a:solidFill>
            </a:endParaRPr>
          </a:p>
          <a:p>
            <a:pPr marL="342900" indent="-342900">
              <a:buFont typeface="+mj-lt"/>
              <a:buAutoNum type="alphaLcParenR"/>
            </a:pPr>
            <a:r>
              <a:rPr lang="en-US" dirty="0">
                <a:solidFill>
                  <a:schemeClr val="tx1"/>
                </a:solidFill>
              </a:rPr>
              <a:t>Set </a:t>
            </a:r>
          </a:p>
          <a:p>
            <a:pPr marL="342900" indent="-342900">
              <a:buFont typeface="+mj-lt"/>
              <a:buAutoNum type="alphaLcParenR"/>
            </a:pPr>
            <a:r>
              <a:rPr lang="en-US" dirty="0">
                <a:solidFill>
                  <a:schemeClr val="tx1"/>
                </a:solidFill>
              </a:rPr>
              <a:t>List </a:t>
            </a:r>
          </a:p>
          <a:p>
            <a:pPr marL="342900" indent="-342900">
              <a:buFont typeface="+mj-lt"/>
              <a:buAutoNum type="alphaLcParenR"/>
            </a:pPr>
            <a:r>
              <a:rPr lang="en-US" dirty="0">
                <a:solidFill>
                  <a:schemeClr val="tx1"/>
                </a:solidFill>
              </a:rPr>
              <a:t>Tuple </a:t>
            </a:r>
          </a:p>
          <a:p>
            <a:pPr marL="342900" indent="-342900">
              <a:buFont typeface="+mj-lt"/>
              <a:buAutoNum type="alphaLcParenR"/>
            </a:pPr>
            <a:r>
              <a:rPr lang="en-US" dirty="0">
                <a:solidFill>
                  <a:schemeClr val="tx1"/>
                </a:solidFill>
              </a:rPr>
              <a:t>Dictionary</a:t>
            </a:r>
          </a:p>
        </p:txBody>
      </p:sp>
      <p:pic>
        <p:nvPicPr>
          <p:cNvPr id="2" name="Picture 1" descr="A question mark on a black background&#10;&#10;Description automatically generated">
            <a:extLst>
              <a:ext uri="{FF2B5EF4-FFF2-40B4-BE49-F238E27FC236}">
                <a16:creationId xmlns:a16="http://schemas.microsoft.com/office/drawing/2014/main" id="{D26A4A91-49D7-10AE-A922-75C06892830F}"/>
              </a:ext>
            </a:extLst>
          </p:cNvPr>
          <p:cNvPicPr>
            <a:picLocks noChangeAspect="1"/>
          </p:cNvPicPr>
          <p:nvPr/>
        </p:nvPicPr>
        <p:blipFill>
          <a:blip r:embed="rId3"/>
          <a:stretch>
            <a:fillRect/>
          </a:stretch>
        </p:blipFill>
        <p:spPr>
          <a:xfrm>
            <a:off x="5330613" y="1005206"/>
            <a:ext cx="3018790" cy="3018790"/>
          </a:xfrm>
          <a:prstGeom prst="rect">
            <a:avLst/>
          </a:prstGeom>
        </p:spPr>
      </p:pic>
      <p:sp>
        <p:nvSpPr>
          <p:cNvPr id="4" name="TextBox 3">
            <a:extLst>
              <a:ext uri="{FF2B5EF4-FFF2-40B4-BE49-F238E27FC236}">
                <a16:creationId xmlns:a16="http://schemas.microsoft.com/office/drawing/2014/main" id="{2E0081B7-A823-2DEF-D8A7-62D28248DA74}"/>
              </a:ext>
            </a:extLst>
          </p:cNvPr>
          <p:cNvSpPr txBox="1"/>
          <p:nvPr/>
        </p:nvSpPr>
        <p:spPr>
          <a:xfrm>
            <a:off x="130629" y="620429"/>
            <a:ext cx="163721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solidFill>
                  <a:srgbClr val="002060"/>
                </a:solidFill>
              </a:rPr>
              <a:t>Quiz</a:t>
            </a:r>
            <a:endParaRPr lang="en-US" sz="1600" dirty="0"/>
          </a:p>
        </p:txBody>
      </p:sp>
      <p:sp>
        <p:nvSpPr>
          <p:cNvPr id="6" name="Rectangle 5">
            <a:extLst>
              <a:ext uri="{FF2B5EF4-FFF2-40B4-BE49-F238E27FC236}">
                <a16:creationId xmlns:a16="http://schemas.microsoft.com/office/drawing/2014/main" id="{F6305C7C-47E3-A75E-3548-ECE10DFEEDD6}"/>
              </a:ext>
            </a:extLst>
          </p:cNvPr>
          <p:cNvSpPr/>
          <p:nvPr/>
        </p:nvSpPr>
        <p:spPr>
          <a:xfrm>
            <a:off x="228599" y="4240160"/>
            <a:ext cx="8236425" cy="579490"/>
          </a:xfrm>
          <a:prstGeom prst="rect">
            <a:avLst/>
          </a:prstGeom>
          <a:solidFill>
            <a:srgbClr val="EBF2FF"/>
          </a:solidFill>
          <a:ln w="9525">
            <a:solidFill>
              <a:srgbClr val="B9D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pPr algn="ctr"/>
            <a:endParaRPr lang="en-US" sz="1644"/>
          </a:p>
        </p:txBody>
      </p:sp>
      <p:sp>
        <p:nvSpPr>
          <p:cNvPr id="7" name="TextBox 6">
            <a:extLst>
              <a:ext uri="{FF2B5EF4-FFF2-40B4-BE49-F238E27FC236}">
                <a16:creationId xmlns:a16="http://schemas.microsoft.com/office/drawing/2014/main" id="{2DFA2E82-49C1-8D02-D608-AD370026C535}"/>
              </a:ext>
            </a:extLst>
          </p:cNvPr>
          <p:cNvSpPr txBox="1"/>
          <p:nvPr/>
        </p:nvSpPr>
        <p:spPr>
          <a:xfrm>
            <a:off x="268165" y="4274510"/>
            <a:ext cx="4757306" cy="510790"/>
          </a:xfrm>
          <a:prstGeom prst="rect">
            <a:avLst/>
          </a:prstGeom>
          <a:noFill/>
        </p:spPr>
        <p:txBody>
          <a:bodyPr rot="0" spcFirstLastPara="0" vertOverflow="overflow" horzOverflow="overflow" vert="horz" wrap="square" lIns="79131" tIns="39565" rIns="79131" bIns="39565" numCol="1" spcCol="0" rtlCol="0" fromWordArt="0" anchor="t" anchorCtr="0" forceAA="0" compatLnSpc="1">
            <a:prstTxWarp prst="textNoShape">
              <a:avLst/>
            </a:prstTxWarp>
            <a:spAutoFit/>
          </a:bodyPr>
          <a:lstStyle>
            <a:defPPr>
              <a:defRPr lang="en-US"/>
            </a:defPPr>
            <a:lvl1pPr marL="0" algn="l" defTabSz="715518" rtl="0" eaLnBrk="1" latinLnBrk="0" hangingPunct="1">
              <a:defRPr sz="1409" kern="1200">
                <a:solidFill>
                  <a:schemeClr val="tx1"/>
                </a:solidFill>
                <a:latin typeface="+mn-lt"/>
                <a:ea typeface="+mn-ea"/>
                <a:cs typeface="+mn-cs"/>
              </a:defRPr>
            </a:lvl1pPr>
            <a:lvl2pPr marL="357759" algn="l" defTabSz="715518" rtl="0" eaLnBrk="1" latinLnBrk="0" hangingPunct="1">
              <a:defRPr sz="1409" kern="1200">
                <a:solidFill>
                  <a:schemeClr val="tx1"/>
                </a:solidFill>
                <a:latin typeface="+mn-lt"/>
                <a:ea typeface="+mn-ea"/>
                <a:cs typeface="+mn-cs"/>
              </a:defRPr>
            </a:lvl2pPr>
            <a:lvl3pPr marL="715518" algn="l" defTabSz="715518" rtl="0" eaLnBrk="1" latinLnBrk="0" hangingPunct="1">
              <a:defRPr sz="1409" kern="1200">
                <a:solidFill>
                  <a:schemeClr val="tx1"/>
                </a:solidFill>
                <a:latin typeface="+mn-lt"/>
                <a:ea typeface="+mn-ea"/>
                <a:cs typeface="+mn-cs"/>
              </a:defRPr>
            </a:lvl3pPr>
            <a:lvl4pPr marL="1073277" algn="l" defTabSz="715518" rtl="0" eaLnBrk="1" latinLnBrk="0" hangingPunct="1">
              <a:defRPr sz="1409" kern="1200">
                <a:solidFill>
                  <a:schemeClr val="tx1"/>
                </a:solidFill>
                <a:latin typeface="+mn-lt"/>
                <a:ea typeface="+mn-ea"/>
                <a:cs typeface="+mn-cs"/>
              </a:defRPr>
            </a:lvl4pPr>
            <a:lvl5pPr marL="1431036" algn="l" defTabSz="715518" rtl="0" eaLnBrk="1" latinLnBrk="0" hangingPunct="1">
              <a:defRPr sz="1409" kern="1200">
                <a:solidFill>
                  <a:schemeClr val="tx1"/>
                </a:solidFill>
                <a:latin typeface="+mn-lt"/>
                <a:ea typeface="+mn-ea"/>
                <a:cs typeface="+mn-cs"/>
              </a:defRPr>
            </a:lvl5pPr>
            <a:lvl6pPr marL="1788795" algn="l" defTabSz="715518" rtl="0" eaLnBrk="1" latinLnBrk="0" hangingPunct="1">
              <a:defRPr sz="1409" kern="1200">
                <a:solidFill>
                  <a:schemeClr val="tx1"/>
                </a:solidFill>
                <a:latin typeface="+mn-lt"/>
                <a:ea typeface="+mn-ea"/>
                <a:cs typeface="+mn-cs"/>
              </a:defRPr>
            </a:lvl6pPr>
            <a:lvl7pPr marL="2146554" algn="l" defTabSz="715518" rtl="0" eaLnBrk="1" latinLnBrk="0" hangingPunct="1">
              <a:defRPr sz="1409" kern="1200">
                <a:solidFill>
                  <a:schemeClr val="tx1"/>
                </a:solidFill>
                <a:latin typeface="+mn-lt"/>
                <a:ea typeface="+mn-ea"/>
                <a:cs typeface="+mn-cs"/>
              </a:defRPr>
            </a:lvl7pPr>
            <a:lvl8pPr marL="2504313" algn="l" defTabSz="715518" rtl="0" eaLnBrk="1" latinLnBrk="0" hangingPunct="1">
              <a:defRPr sz="1409" kern="1200">
                <a:solidFill>
                  <a:schemeClr val="tx1"/>
                </a:solidFill>
                <a:latin typeface="+mn-lt"/>
                <a:ea typeface="+mn-ea"/>
                <a:cs typeface="+mn-cs"/>
              </a:defRPr>
            </a:lvl8pPr>
            <a:lvl9pPr marL="2862072" algn="l" defTabSz="715518" rtl="0" eaLnBrk="1" latinLnBrk="0" hangingPunct="1">
              <a:defRPr sz="1409" kern="1200">
                <a:solidFill>
                  <a:schemeClr val="tx1"/>
                </a:solidFill>
                <a:latin typeface="+mn-lt"/>
                <a:ea typeface="+mn-ea"/>
                <a:cs typeface="+mn-cs"/>
              </a:defRPr>
            </a:lvl9pPr>
          </a:lstStyle>
          <a:p>
            <a:r>
              <a:rPr lang="en-IN" sz="1400" b="1" dirty="0"/>
              <a:t>Answer: b</a:t>
            </a:r>
          </a:p>
          <a:p>
            <a:r>
              <a:rPr lang="en-US" sz="1400" dirty="0">
                <a:cs typeface="Arial"/>
              </a:rPr>
              <a:t>List</a:t>
            </a:r>
          </a:p>
        </p:txBody>
      </p:sp>
    </p:spTree>
    <p:extLst>
      <p:ext uri="{BB962C8B-B14F-4D97-AF65-F5344CB8AC3E}">
        <p14:creationId xmlns:p14="http://schemas.microsoft.com/office/powerpoint/2010/main" val="187663936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573BDA-89F0-225A-E46E-4ADA87CB3FE1}"/>
              </a:ext>
            </a:extLst>
          </p:cNvPr>
          <p:cNvSpPr txBox="1"/>
          <p:nvPr/>
        </p:nvSpPr>
        <p:spPr>
          <a:xfrm>
            <a:off x="130084" y="1033313"/>
            <a:ext cx="8587196"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3736" indent="-173736">
              <a:buFont typeface="Arial" panose="020B0604020202020204" pitchFamily="34" charset="0"/>
              <a:buChar char="•"/>
            </a:pPr>
            <a:r>
              <a:rPr lang="en-IN" u="sng" kern="1200" spc="-1" dirty="0">
                <a:solidFill>
                  <a:srgbClr val="0000FF"/>
                </a:solidFill>
                <a:hlinkClick r:id="rId3">
                  <a:extLst>
                    <a:ext uri="{A12FA001-AC4F-418D-AE19-62706E023703}">
                      <ahyp:hlinkClr xmlns:ahyp="http://schemas.microsoft.com/office/drawing/2018/hyperlinkcolor" val="tx"/>
                    </a:ext>
                  </a:extLst>
                </a:hlinkClick>
              </a:rPr>
              <a:t>https://docs.python.org/3/library/</a:t>
            </a:r>
            <a:endParaRPr lang="en-US" dirty="0">
              <a:solidFill>
                <a:srgbClr val="0000FF"/>
              </a:solidFill>
            </a:endParaRPr>
          </a:p>
          <a:p>
            <a:pPr marL="173736" indent="-173736">
              <a:buFont typeface="Arial" panose="020B0604020202020204" pitchFamily="34" charset="0"/>
              <a:buChar char="•"/>
            </a:pPr>
            <a:r>
              <a:rPr lang="en-IN" u="sng" kern="1200" spc="-1" dirty="0">
                <a:solidFill>
                  <a:srgbClr val="0000FF"/>
                </a:solidFill>
                <a:hlinkClick r:id="rId4">
                  <a:extLst>
                    <a:ext uri="{A12FA001-AC4F-418D-AE19-62706E023703}">
                      <ahyp:hlinkClr xmlns:ahyp="http://schemas.microsoft.com/office/drawing/2018/hyperlinkcolor" val="tx"/>
                    </a:ext>
                  </a:extLst>
                </a:hlinkClick>
              </a:rPr>
              <a:t>https://www.tutorialspoint.com/numpy</a:t>
            </a:r>
            <a:endParaRPr lang="en-IN" u="sng" kern="1200" spc="-1" dirty="0">
              <a:solidFill>
                <a:srgbClr val="0000FF"/>
              </a:solidFill>
            </a:endParaRPr>
          </a:p>
          <a:p>
            <a:pPr marL="173736" indent="-173736">
              <a:buFont typeface="Arial" panose="020B0604020202020204" pitchFamily="34" charset="0"/>
              <a:buChar char="•"/>
            </a:pPr>
            <a:r>
              <a:rPr lang="en-IN" u="sng" kern="1200" spc="-1" dirty="0">
                <a:solidFill>
                  <a:srgbClr val="0000FF"/>
                </a:solidFill>
                <a:hlinkClick r:id="rId5">
                  <a:extLst>
                    <a:ext uri="{A12FA001-AC4F-418D-AE19-62706E023703}">
                      <ahyp:hlinkClr xmlns:ahyp="http://schemas.microsoft.com/office/drawing/2018/hyperlinkcolor" val="tx"/>
                    </a:ext>
                  </a:extLst>
                </a:hlinkClick>
              </a:rPr>
              <a:t>https://towardsdatascience.com/</a:t>
            </a:r>
            <a:endParaRPr lang="en-US" dirty="0">
              <a:solidFill>
                <a:srgbClr val="0000FF"/>
              </a:solidFill>
            </a:endParaRPr>
          </a:p>
          <a:p>
            <a:pPr marL="173736" indent="-173736">
              <a:buFont typeface="Arial" panose="020B0604020202020204" pitchFamily="34" charset="0"/>
              <a:buChar char="•"/>
            </a:pPr>
            <a:r>
              <a:rPr lang="en-IN" u="sng" kern="1200" spc="-1" dirty="0">
                <a:solidFill>
                  <a:srgbClr val="0000FF"/>
                </a:solidFill>
                <a:hlinkClick r:id="rId6">
                  <a:extLst>
                    <a:ext uri="{A12FA001-AC4F-418D-AE19-62706E023703}">
                      <ahyp:hlinkClr xmlns:ahyp="http://schemas.microsoft.com/office/drawing/2018/hyperlinkcolor" val="tx"/>
                    </a:ext>
                  </a:extLst>
                </a:hlinkClick>
              </a:rPr>
              <a:t>https://pynative.com/</a:t>
            </a:r>
            <a:endParaRPr lang="en-US" dirty="0">
              <a:solidFill>
                <a:srgbClr val="0000FF"/>
              </a:solidFill>
            </a:endParaRPr>
          </a:p>
          <a:p>
            <a:pPr marL="173736" indent="-173736">
              <a:buFont typeface="Arial" panose="020B0604020202020204" pitchFamily="34" charset="0"/>
              <a:buChar char="•"/>
            </a:pPr>
            <a:r>
              <a:rPr lang="en-IN" kern="1200" spc="-1" dirty="0">
                <a:solidFill>
                  <a:srgbClr val="0000FF"/>
                </a:solidFill>
                <a:hlinkClick r:id="rId7">
                  <a:extLst>
                    <a:ext uri="{A12FA001-AC4F-418D-AE19-62706E023703}">
                      <ahyp:hlinkClr xmlns:ahyp="http://schemas.microsoft.com/office/drawing/2018/hyperlinkcolor" val="tx"/>
                    </a:ext>
                  </a:extLst>
                </a:hlinkClick>
              </a:rPr>
              <a:t>https://medium.com/javarevisited/top-5-python-frameworks-for-web-development-e034ebe85574</a:t>
            </a:r>
            <a:endParaRPr lang="en-IN" u="sng" kern="1200" spc="-1" dirty="0">
              <a:solidFill>
                <a:srgbClr val="0000FF"/>
              </a:solidFill>
            </a:endParaRPr>
          </a:p>
          <a:p>
            <a:pPr marL="173736" indent="-173736">
              <a:buFont typeface="Arial" panose="020B0604020202020204" pitchFamily="34" charset="0"/>
              <a:buChar char="•"/>
            </a:pPr>
            <a:r>
              <a:rPr lang="en-IN" kern="1200" spc="-1" dirty="0">
                <a:solidFill>
                  <a:srgbClr val="0000FF"/>
                </a:solidFill>
                <a:hlinkClick r:id="rId8">
                  <a:extLst>
                    <a:ext uri="{A12FA001-AC4F-418D-AE19-62706E023703}">
                      <ahyp:hlinkClr xmlns:ahyp="http://schemas.microsoft.com/office/drawing/2018/hyperlinkcolor" val="tx"/>
                    </a:ext>
                  </a:extLst>
                </a:hlinkClick>
              </a:rPr>
              <a:t>https://www.projectpro.io/article/machine-learning-frameworks/509</a:t>
            </a:r>
            <a:endParaRPr lang="en-IN" kern="1200" spc="-1" dirty="0">
              <a:solidFill>
                <a:srgbClr val="0000FF"/>
              </a:solidFill>
            </a:endParaRPr>
          </a:p>
          <a:p>
            <a:pPr marL="173736" indent="-173736">
              <a:buFont typeface="Arial" panose="020B0604020202020204" pitchFamily="34" charset="0"/>
              <a:buChar char="•"/>
            </a:pPr>
            <a:r>
              <a:rPr lang="en-IN" kern="1200" spc="-1" dirty="0">
                <a:solidFill>
                  <a:srgbClr val="0000FF"/>
                </a:solidFill>
                <a:hlinkClick r:id="rId9">
                  <a:extLst>
                    <a:ext uri="{A12FA001-AC4F-418D-AE19-62706E023703}">
                      <ahyp:hlinkClr xmlns:ahyp="http://schemas.microsoft.com/office/drawing/2018/hyperlinkcolor" val="tx"/>
                    </a:ext>
                  </a:extLst>
                </a:hlinkClick>
              </a:rPr>
              <a:t>https://www.javatpoint.com/python-oops-concepts</a:t>
            </a:r>
            <a:endParaRPr lang="en-IN" kern="1200" spc="-1" dirty="0">
              <a:solidFill>
                <a:srgbClr val="0000FF"/>
              </a:solidFill>
            </a:endParaRPr>
          </a:p>
          <a:p>
            <a:pPr marL="173736" indent="-173736">
              <a:buFont typeface="Arial" panose="020B0604020202020204" pitchFamily="34" charset="0"/>
              <a:buChar char="•"/>
            </a:pPr>
            <a:r>
              <a:rPr lang="en-IN" kern="1200" spc="-1" dirty="0">
                <a:solidFill>
                  <a:srgbClr val="0000FF"/>
                </a:solidFill>
                <a:hlinkClick r:id="rId10">
                  <a:extLst>
                    <a:ext uri="{A12FA001-AC4F-418D-AE19-62706E023703}">
                      <ahyp:hlinkClr xmlns:ahyp="http://schemas.microsoft.com/office/drawing/2018/hyperlinkcolor" val="tx"/>
                    </a:ext>
                  </a:extLst>
                </a:hlinkClick>
              </a:rPr>
              <a:t>https://www.shiksha.com/online-courses/articles/abstraction-in-python/</a:t>
            </a:r>
            <a:endParaRPr lang="en-IN" kern="1200" spc="-1" dirty="0">
              <a:solidFill>
                <a:srgbClr val="0000FF"/>
              </a:solidFill>
            </a:endParaRPr>
          </a:p>
          <a:p>
            <a:pPr marL="173736" indent="-173736">
              <a:buFont typeface="Arial" panose="020B0604020202020204" pitchFamily="34" charset="0"/>
              <a:buChar char="•"/>
            </a:pPr>
            <a:r>
              <a:rPr lang="en-IN" kern="1200" spc="-1" dirty="0">
                <a:solidFill>
                  <a:srgbClr val="0000FF"/>
                </a:solidFill>
                <a:hlinkClick r:id="rId11">
                  <a:extLst>
                    <a:ext uri="{A12FA001-AC4F-418D-AE19-62706E023703}">
                      <ahyp:hlinkClr xmlns:ahyp="http://schemas.microsoft.com/office/drawing/2018/hyperlinkcolor" val="tx"/>
                    </a:ext>
                  </a:extLst>
                </a:hlinkClick>
              </a:rPr>
              <a:t>https://www.boardinfinity.com/blog/understanding-encapsulation-in-python/</a:t>
            </a:r>
            <a:endParaRPr lang="en-IN" kern="1200" spc="-1" dirty="0">
              <a:solidFill>
                <a:srgbClr val="0000FF"/>
              </a:solidFill>
            </a:endParaRPr>
          </a:p>
        </p:txBody>
      </p:sp>
      <p:sp>
        <p:nvSpPr>
          <p:cNvPr id="7" name="TextBox 6">
            <a:extLst>
              <a:ext uri="{FF2B5EF4-FFF2-40B4-BE49-F238E27FC236}">
                <a16:creationId xmlns:a16="http://schemas.microsoft.com/office/drawing/2014/main" id="{019F6D88-A1C1-9EC3-F91A-5BE3FB84F906}"/>
              </a:ext>
            </a:extLst>
          </p:cNvPr>
          <p:cNvSpPr txBox="1"/>
          <p:nvPr/>
        </p:nvSpPr>
        <p:spPr>
          <a:xfrm>
            <a:off x="124823" y="625376"/>
            <a:ext cx="311367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kern="1200" spc="-1" dirty="0">
                <a:solidFill>
                  <a:srgbClr val="002060"/>
                </a:solidFill>
              </a:rPr>
              <a:t>References</a:t>
            </a:r>
            <a:endParaRPr lang="en-US" sz="1600" dirty="0">
              <a:solidFill>
                <a:srgbClr val="002060"/>
              </a:solidFill>
            </a:endParaRPr>
          </a:p>
        </p:txBody>
      </p:sp>
    </p:spTree>
    <p:extLst>
      <p:ext uri="{BB962C8B-B14F-4D97-AF65-F5344CB8AC3E}">
        <p14:creationId xmlns:p14="http://schemas.microsoft.com/office/powerpoint/2010/main" val="2944650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82772" y="2041411"/>
            <a:ext cx="8091377" cy="12830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4400" b="1" dirty="0"/>
              <a:t>Thank you!</a:t>
            </a:r>
          </a:p>
        </p:txBody>
      </p:sp>
    </p:spTree>
    <p:extLst>
      <p:ext uri="{BB962C8B-B14F-4D97-AF65-F5344CB8AC3E}">
        <p14:creationId xmlns:p14="http://schemas.microsoft.com/office/powerpoint/2010/main" val="18823782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3699" y="572652"/>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tLang="en-US" sz="1600" b="1" dirty="0">
                <a:solidFill>
                  <a:srgbClr val="213163"/>
                </a:solidFill>
                <a:latin typeface="+mn-lt"/>
              </a:rPr>
              <a:t>Python Interfaces</a:t>
            </a:r>
            <a:endParaRPr sz="1600" b="1" dirty="0">
              <a:solidFill>
                <a:srgbClr val="213163"/>
              </a:solidFill>
              <a:latin typeface="+mn-lt"/>
            </a:endParaRPr>
          </a:p>
        </p:txBody>
      </p:sp>
      <p:sp>
        <p:nvSpPr>
          <p:cNvPr id="5" name="TextBox 4">
            <a:extLst>
              <a:ext uri="{FF2B5EF4-FFF2-40B4-BE49-F238E27FC236}">
                <a16:creationId xmlns:a16="http://schemas.microsoft.com/office/drawing/2014/main" id="{274E71E6-87C3-C5C5-1B03-B571FF44D1F1}"/>
              </a:ext>
            </a:extLst>
          </p:cNvPr>
          <p:cNvSpPr txBox="1"/>
          <p:nvPr/>
        </p:nvSpPr>
        <p:spPr>
          <a:xfrm>
            <a:off x="130657" y="1060704"/>
            <a:ext cx="4852824" cy="2708434"/>
          </a:xfrm>
          <a:prstGeom prst="rect">
            <a:avLst/>
          </a:prstGeom>
          <a:noFill/>
        </p:spPr>
        <p:txBody>
          <a:bodyPr wrap="square" lIns="91440" tIns="45720" rIns="91440" bIns="45720" anchor="t">
            <a:spAutoFit/>
          </a:bodyPr>
          <a:lstStyle/>
          <a:p>
            <a:pPr marL="173736" indent="-173736">
              <a:spcBef>
                <a:spcPts val="600"/>
              </a:spcBef>
              <a:buClr>
                <a:srgbClr val="213163"/>
              </a:buClr>
              <a:buFont typeface="Arial" panose="020B0604020202020204" pitchFamily="34" charset="0"/>
              <a:buChar char="•"/>
            </a:pPr>
            <a:r>
              <a:rPr lang="en-US" altLang="en-US" u="sng" dirty="0">
                <a:solidFill>
                  <a:srgbClr val="0000FF"/>
                </a:solidFill>
                <a:latin typeface="+mj-lt"/>
              </a:rPr>
              <a:t>IDLE </a:t>
            </a:r>
            <a:r>
              <a:rPr lang="en-US" altLang="en-US" dirty="0">
                <a:latin typeface="+mj-lt"/>
              </a:rPr>
              <a:t>– a cross-platform Python development environment</a:t>
            </a:r>
          </a:p>
          <a:p>
            <a:pPr marL="173736" indent="-173736">
              <a:spcBef>
                <a:spcPts val="600"/>
              </a:spcBef>
              <a:buClr>
                <a:srgbClr val="213163"/>
              </a:buClr>
              <a:buFont typeface="Arial" panose="020B0604020202020204" pitchFamily="34" charset="0"/>
              <a:buChar char="•"/>
            </a:pPr>
            <a:endParaRPr lang="en-US" altLang="en-US" dirty="0">
              <a:latin typeface="+mj-lt"/>
            </a:endParaRPr>
          </a:p>
          <a:p>
            <a:pPr marL="173736" indent="-173736">
              <a:spcBef>
                <a:spcPts val="600"/>
              </a:spcBef>
              <a:buClr>
                <a:srgbClr val="213163"/>
              </a:buClr>
              <a:buFont typeface="Arial" panose="020B0604020202020204" pitchFamily="34" charset="0"/>
              <a:buChar char="•"/>
            </a:pPr>
            <a:r>
              <a:rPr lang="en-US" b="0" i="0" u="sng" dirty="0">
                <a:solidFill>
                  <a:srgbClr val="0000FF"/>
                </a:solidFill>
                <a:effectLst/>
                <a:latin typeface="+mj-lt"/>
              </a:rPr>
              <a:t>Anaconda</a:t>
            </a:r>
            <a:r>
              <a:rPr lang="en-US" b="0" i="0" dirty="0">
                <a:solidFill>
                  <a:srgbClr val="0000FF"/>
                </a:solidFill>
                <a:effectLst/>
                <a:latin typeface="+mj-lt"/>
              </a:rPr>
              <a:t> </a:t>
            </a:r>
            <a:r>
              <a:rPr lang="en-US" b="0" i="0" dirty="0">
                <a:solidFill>
                  <a:srgbClr val="040C28"/>
                </a:solidFill>
                <a:effectLst/>
                <a:latin typeface="+mj-lt"/>
              </a:rPr>
              <a:t>is a Python distribution focused on data driven projects</a:t>
            </a:r>
            <a:r>
              <a:rPr lang="en-US" b="0" i="0" dirty="0">
                <a:solidFill>
                  <a:srgbClr val="4D5156"/>
                </a:solidFill>
                <a:effectLst/>
                <a:latin typeface="+mj-lt"/>
              </a:rPr>
              <a:t>.</a:t>
            </a:r>
          </a:p>
          <a:p>
            <a:pPr marL="173736" indent="-173736">
              <a:spcBef>
                <a:spcPts val="600"/>
              </a:spcBef>
              <a:buClr>
                <a:srgbClr val="213163"/>
              </a:buClr>
              <a:buFont typeface="Arial" panose="020B0604020202020204" pitchFamily="34" charset="0"/>
              <a:buChar char="•"/>
            </a:pPr>
            <a:endParaRPr lang="en-US" altLang="en-US" dirty="0">
              <a:solidFill>
                <a:srgbClr val="0000A8"/>
              </a:solidFill>
              <a:latin typeface="+mj-lt"/>
            </a:endParaRPr>
          </a:p>
          <a:p>
            <a:pPr marL="173736" indent="-173736">
              <a:spcBef>
                <a:spcPts val="600"/>
              </a:spcBef>
              <a:buClr>
                <a:srgbClr val="213163"/>
              </a:buClr>
              <a:buFont typeface="Arial" panose="020B0604020202020204" pitchFamily="34" charset="0"/>
              <a:buChar char="•"/>
            </a:pPr>
            <a:r>
              <a:rPr lang="en-US" altLang="en-US" u="sng" dirty="0" err="1">
                <a:solidFill>
                  <a:srgbClr val="0000FF"/>
                </a:solidFill>
                <a:latin typeface="+mj-lt"/>
              </a:rPr>
              <a:t>PythonWin</a:t>
            </a:r>
            <a:r>
              <a:rPr lang="en-US" altLang="en-US" dirty="0">
                <a:solidFill>
                  <a:srgbClr val="0000A8"/>
                </a:solidFill>
                <a:latin typeface="+mj-lt"/>
              </a:rPr>
              <a:t> </a:t>
            </a:r>
            <a:r>
              <a:rPr lang="en-US" altLang="en-US" dirty="0">
                <a:latin typeface="+mj-lt"/>
              </a:rPr>
              <a:t>– a Windows only interface to Python</a:t>
            </a:r>
          </a:p>
          <a:p>
            <a:pPr marL="173736" indent="-173736">
              <a:spcBef>
                <a:spcPts val="600"/>
              </a:spcBef>
              <a:buClr>
                <a:srgbClr val="213163"/>
              </a:buClr>
              <a:buFont typeface="Arial" panose="020B0604020202020204" pitchFamily="34" charset="0"/>
              <a:buChar char="•"/>
            </a:pPr>
            <a:endParaRPr lang="en-US" altLang="en-US" dirty="0">
              <a:latin typeface="+mj-lt"/>
            </a:endParaRPr>
          </a:p>
          <a:p>
            <a:pPr marL="173736" indent="-173736">
              <a:spcBef>
                <a:spcPts val="600"/>
              </a:spcBef>
              <a:buClr>
                <a:srgbClr val="213163"/>
              </a:buClr>
              <a:buFont typeface="Arial" panose="020B0604020202020204" pitchFamily="34" charset="0"/>
              <a:buChar char="•"/>
            </a:pPr>
            <a:r>
              <a:rPr lang="en-US" altLang="en-US" u="sng" dirty="0">
                <a:solidFill>
                  <a:srgbClr val="0000FF"/>
                </a:solidFill>
                <a:latin typeface="+mj-lt"/>
              </a:rPr>
              <a:t>Python Shell </a:t>
            </a:r>
            <a:r>
              <a:rPr lang="en-US" altLang="en-US" dirty="0">
                <a:latin typeface="+mj-lt"/>
              </a:rPr>
              <a:t>– running 'python' from the Command Line opens this interactive shell</a:t>
            </a:r>
          </a:p>
        </p:txBody>
      </p:sp>
      <p:pic>
        <p:nvPicPr>
          <p:cNvPr id="3" name="Picture 2" descr="A blue and yellow snake logo&#10;&#10;Description automatically generated">
            <a:extLst>
              <a:ext uri="{FF2B5EF4-FFF2-40B4-BE49-F238E27FC236}">
                <a16:creationId xmlns:a16="http://schemas.microsoft.com/office/drawing/2014/main" id="{CACEB602-24EA-8D1C-B687-FD2A088A3FDD}"/>
              </a:ext>
            </a:extLst>
          </p:cNvPr>
          <p:cNvPicPr>
            <a:picLocks noChangeAspect="1"/>
          </p:cNvPicPr>
          <p:nvPr/>
        </p:nvPicPr>
        <p:blipFill>
          <a:blip r:embed="rId3"/>
          <a:stretch>
            <a:fillRect/>
          </a:stretch>
        </p:blipFill>
        <p:spPr>
          <a:xfrm>
            <a:off x="5903215" y="1505224"/>
            <a:ext cx="2354935" cy="2579095"/>
          </a:xfrm>
          <a:prstGeom prst="rect">
            <a:avLst/>
          </a:prstGeom>
          <a:effectLst>
            <a:outerShdw blurRad="50800" dist="38100" dir="5400000" algn="t" rotWithShape="0">
              <a:prstClr val="black">
                <a:alpha val="40000"/>
              </a:prstClr>
            </a:outerShdw>
          </a:effectLst>
        </p:spPr>
      </p:pic>
      <p:sp>
        <p:nvSpPr>
          <p:cNvPr id="4" name="TextBox 3">
            <a:extLst>
              <a:ext uri="{FF2B5EF4-FFF2-40B4-BE49-F238E27FC236}">
                <a16:creationId xmlns:a16="http://schemas.microsoft.com/office/drawing/2014/main" id="{409204AA-B292-D058-8893-80F163C5BE38}"/>
              </a:ext>
            </a:extLst>
          </p:cNvPr>
          <p:cNvSpPr txBox="1"/>
          <p:nvPr/>
        </p:nvSpPr>
        <p:spPr>
          <a:xfrm>
            <a:off x="131887" y="4656005"/>
            <a:ext cx="721553" cy="276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t>Source:</a:t>
            </a:r>
            <a:endParaRPr lang="en-US" sz="1200" dirty="0">
              <a:solidFill>
                <a:srgbClr val="0000FF"/>
              </a:solidFill>
            </a:endParaRPr>
          </a:p>
        </p:txBody>
      </p:sp>
      <p:cxnSp>
        <p:nvCxnSpPr>
          <p:cNvPr id="7" name="Straight Connector 6">
            <a:extLst>
              <a:ext uri="{FF2B5EF4-FFF2-40B4-BE49-F238E27FC236}">
                <a16:creationId xmlns:a16="http://schemas.microsoft.com/office/drawing/2014/main" id="{276F1712-B77F-2D9D-6F45-3C2C1BCD053D}"/>
              </a:ext>
            </a:extLst>
          </p:cNvPr>
          <p:cNvCxnSpPr>
            <a:cxnSpLocks/>
          </p:cNvCxnSpPr>
          <p:nvPr/>
        </p:nvCxnSpPr>
        <p:spPr>
          <a:xfrm>
            <a:off x="0" y="4595045"/>
            <a:ext cx="9144000" cy="0"/>
          </a:xfrm>
          <a:prstGeom prst="line">
            <a:avLst/>
          </a:prstGeom>
          <a:ln>
            <a:solidFill>
              <a:schemeClr val="bg1">
                <a:lumMod val="85000"/>
              </a:schemeClr>
            </a:solidFill>
          </a:ln>
        </p:spPr>
        <p:style>
          <a:lnRef idx="1">
            <a:schemeClr val="accent2"/>
          </a:lnRef>
          <a:fillRef idx="0">
            <a:schemeClr val="accent2"/>
          </a:fillRef>
          <a:effectRef idx="0">
            <a:schemeClr val="accent2"/>
          </a:effectRef>
          <a:fontRef idx="minor">
            <a:schemeClr val="tx1"/>
          </a:fontRef>
        </p:style>
      </p:cxnSp>
      <p:sp>
        <p:nvSpPr>
          <p:cNvPr id="9" name="TextBox 8">
            <a:extLst>
              <a:ext uri="{FF2B5EF4-FFF2-40B4-BE49-F238E27FC236}">
                <a16:creationId xmlns:a16="http://schemas.microsoft.com/office/drawing/2014/main" id="{B57D25A6-73AC-CC68-7C40-14C09E3720F8}"/>
              </a:ext>
            </a:extLst>
          </p:cNvPr>
          <p:cNvSpPr txBox="1"/>
          <p:nvPr/>
        </p:nvSpPr>
        <p:spPr>
          <a:xfrm>
            <a:off x="690891" y="4656005"/>
            <a:ext cx="65404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0000FF"/>
                </a:solidFill>
                <a:hlinkClick r:id="rId4"/>
              </a:rPr>
              <a:t>OIP</a:t>
            </a:r>
            <a:r>
              <a:rPr lang="en-US" sz="1200" dirty="0">
                <a:solidFill>
                  <a:srgbClr val="0000FF"/>
                </a:solidFill>
                <a:hlinkClick r:id="rId4">
                  <a:extLst>
                    <a:ext uri="{A12FA001-AC4F-418D-AE19-62706E023703}">
                      <ahyp:hlinkClr xmlns:ahyp="http://schemas.microsoft.com/office/drawing/2018/hyperlinkcolor" val="tx"/>
                    </a:ext>
                  </a:extLst>
                </a:hlinkClick>
              </a:rPr>
              <a:t>.AQ5rAzGvicbIAudCjnmlyQHaHa (266×266) (bing.com)</a:t>
            </a:r>
            <a:endParaRPr lang="en-US"/>
          </a:p>
        </p:txBody>
      </p:sp>
    </p:spTree>
    <p:extLst>
      <p:ext uri="{BB962C8B-B14F-4D97-AF65-F5344CB8AC3E}">
        <p14:creationId xmlns:p14="http://schemas.microsoft.com/office/powerpoint/2010/main" val="1771425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33699" y="572838"/>
            <a:ext cx="5139796" cy="4235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IDLE - Development Environment</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3699" y="921173"/>
            <a:ext cx="3600101" cy="16162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altLang="en-US" dirty="0"/>
              <a:t>IDLE helps you program in Python by:</a:t>
            </a:r>
          </a:p>
          <a:p>
            <a:pPr marL="173736" lvl="1" indent="-173736">
              <a:spcBef>
                <a:spcPts val="600"/>
              </a:spcBef>
              <a:buClr>
                <a:srgbClr val="213163"/>
              </a:buClr>
              <a:buFont typeface="Arial" panose="020B0604020202020204" pitchFamily="34" charset="0"/>
              <a:buChar char="•"/>
            </a:pPr>
            <a:r>
              <a:rPr lang="en-US" altLang="en-US" dirty="0"/>
              <a:t>color-coding your program code</a:t>
            </a:r>
          </a:p>
          <a:p>
            <a:pPr marL="173736" lvl="1" indent="-173736">
              <a:spcBef>
                <a:spcPts val="600"/>
              </a:spcBef>
              <a:buClr>
                <a:srgbClr val="213163"/>
              </a:buClr>
              <a:buFont typeface="Arial" panose="020B0604020202020204" pitchFamily="34" charset="0"/>
              <a:buChar char="•"/>
            </a:pPr>
            <a:r>
              <a:rPr lang="en-US" altLang="en-US" dirty="0"/>
              <a:t>debugging</a:t>
            </a:r>
          </a:p>
          <a:p>
            <a:pPr marL="173736" lvl="1" indent="-173736">
              <a:spcBef>
                <a:spcPts val="600"/>
              </a:spcBef>
              <a:buClr>
                <a:srgbClr val="213163"/>
              </a:buClr>
              <a:buFont typeface="Arial" panose="020B0604020202020204" pitchFamily="34" charset="0"/>
              <a:buChar char="•"/>
            </a:pPr>
            <a:r>
              <a:rPr lang="en-US" altLang="en-US" dirty="0"/>
              <a:t>auto-indent</a:t>
            </a:r>
          </a:p>
          <a:p>
            <a:pPr marL="173736" lvl="1" indent="-173736">
              <a:spcBef>
                <a:spcPts val="600"/>
              </a:spcBef>
              <a:buClr>
                <a:srgbClr val="213163"/>
              </a:buClr>
              <a:buFont typeface="Arial" panose="020B0604020202020204" pitchFamily="34" charset="0"/>
              <a:buChar char="•"/>
            </a:pPr>
            <a:r>
              <a:rPr lang="en-US" altLang="en-US" dirty="0"/>
              <a:t>interactive shell</a:t>
            </a:r>
          </a:p>
        </p:txBody>
      </p:sp>
      <p:pic>
        <p:nvPicPr>
          <p:cNvPr id="4" name="Picture 3" descr="A screenshot of a computer&#10;&#10;Description automatically generated">
            <a:extLst>
              <a:ext uri="{FF2B5EF4-FFF2-40B4-BE49-F238E27FC236}">
                <a16:creationId xmlns:a16="http://schemas.microsoft.com/office/drawing/2014/main" id="{2C0369CC-9934-E855-4F7A-B2AEFA79F5A8}"/>
              </a:ext>
            </a:extLst>
          </p:cNvPr>
          <p:cNvPicPr>
            <a:picLocks noChangeAspect="1"/>
          </p:cNvPicPr>
          <p:nvPr/>
        </p:nvPicPr>
        <p:blipFill>
          <a:blip r:embed="rId3"/>
          <a:stretch>
            <a:fillRect/>
          </a:stretch>
        </p:blipFill>
        <p:spPr>
          <a:xfrm>
            <a:off x="5384042" y="1237304"/>
            <a:ext cx="2743200" cy="2668892"/>
          </a:xfrm>
          <a:prstGeom prst="rect">
            <a:avLst/>
          </a:prstGeom>
        </p:spPr>
      </p:pic>
    </p:spTree>
    <p:extLst>
      <p:ext uri="{BB962C8B-B14F-4D97-AF65-F5344CB8AC3E}">
        <p14:creationId xmlns:p14="http://schemas.microsoft.com/office/powerpoint/2010/main" val="16605148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33699" y="57265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altLang="en-US" sz="1600" b="1" dirty="0">
                <a:solidFill>
                  <a:srgbClr val="213163"/>
                </a:solidFill>
                <a:latin typeface="+mn-lt"/>
              </a:rPr>
              <a:t>Print Statement</a:t>
            </a:r>
            <a:endParaRPr lang="en-US" sz="1600" b="1" dirty="0">
              <a:solidFill>
                <a:srgbClr val="213163"/>
              </a:solidFill>
              <a:latin typeface="+mn-lt"/>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0842" y="1008666"/>
            <a:ext cx="5571596" cy="198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pPr>
            <a:r>
              <a:rPr lang="en-US" altLang="en-US" dirty="0"/>
              <a:t>For output we use statements of the form</a:t>
            </a:r>
            <a:br>
              <a:rPr lang="en-US" altLang="en-US" dirty="0"/>
            </a:br>
            <a:br>
              <a:rPr lang="en-US" altLang="en-US" dirty="0"/>
            </a:br>
            <a:r>
              <a:rPr lang="en-US" altLang="en-US" dirty="0"/>
              <a:t>	print &lt;expression&gt;</a:t>
            </a:r>
            <a:br>
              <a:rPr lang="en-US" altLang="en-US" dirty="0"/>
            </a:br>
            <a:endParaRPr lang="en-US" altLang="en-US" dirty="0"/>
          </a:p>
          <a:p>
            <a:pPr>
              <a:lnSpc>
                <a:spcPct val="90000"/>
              </a:lnSpc>
            </a:pPr>
            <a:r>
              <a:rPr lang="en-US" altLang="en-US" dirty="0"/>
              <a:t>Semantics</a:t>
            </a:r>
          </a:p>
          <a:p>
            <a:pPr lvl="1">
              <a:lnSpc>
                <a:spcPct val="90000"/>
              </a:lnSpc>
            </a:pPr>
            <a:r>
              <a:rPr lang="en-US" altLang="en-US" dirty="0"/>
              <a:t>Value of expression is computed</a:t>
            </a:r>
          </a:p>
          <a:p>
            <a:pPr lvl="1">
              <a:lnSpc>
                <a:spcPct val="90000"/>
              </a:lnSpc>
            </a:pPr>
            <a:r>
              <a:rPr lang="en-US" altLang="en-US" dirty="0"/>
              <a:t>This value is displayed</a:t>
            </a:r>
            <a:br>
              <a:rPr lang="en-US" altLang="en-US" dirty="0"/>
            </a:br>
            <a:endParaRPr lang="en-US" altLang="en-US" dirty="0"/>
          </a:p>
          <a:p>
            <a:pPr>
              <a:lnSpc>
                <a:spcPct val="90000"/>
              </a:lnSpc>
            </a:pPr>
            <a:r>
              <a:rPr lang="en-US" altLang="en-US" dirty="0"/>
              <a:t>Several expressions can be printed – separate them by commas</a:t>
            </a:r>
          </a:p>
          <a:p>
            <a:pPr>
              <a:spcBef>
                <a:spcPts val="600"/>
              </a:spcBef>
            </a:pPr>
            <a:endParaRPr lang="en-US" dirty="0"/>
          </a:p>
        </p:txBody>
      </p:sp>
    </p:spTree>
    <p:extLst>
      <p:ext uri="{BB962C8B-B14F-4D97-AF65-F5344CB8AC3E}">
        <p14:creationId xmlns:p14="http://schemas.microsoft.com/office/powerpoint/2010/main" val="37091900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33699" y="57265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altLang="en-US" sz="1600" b="1" dirty="0">
                <a:solidFill>
                  <a:srgbClr val="213163"/>
                </a:solidFill>
              </a:rPr>
              <a:t>Example of Python</a:t>
            </a:r>
            <a:endParaRPr lang="en-US" sz="1600" b="1"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3698" y="993798"/>
            <a:ext cx="3062986" cy="12755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en-US" dirty="0">
                <a:latin typeface="+mn-lt"/>
              </a:rPr>
              <a:t>Hello World</a:t>
            </a:r>
          </a:p>
          <a:p>
            <a:pPr lvl="1"/>
            <a:r>
              <a:rPr lang="en-US" altLang="en-US" dirty="0">
                <a:solidFill>
                  <a:srgbClr val="F79646"/>
                </a:solidFill>
                <a:latin typeface="+mn-lt"/>
                <a:cs typeface="Courier New"/>
              </a:rPr>
              <a:t>print</a:t>
            </a:r>
            <a:r>
              <a:rPr lang="en-US" altLang="en-US" dirty="0">
                <a:latin typeface="+mn-lt"/>
                <a:cs typeface="Courier New"/>
              </a:rPr>
              <a:t> </a:t>
            </a:r>
            <a:r>
              <a:rPr lang="en-US" altLang="en-US" dirty="0">
                <a:solidFill>
                  <a:srgbClr val="9BBB59"/>
                </a:solidFill>
                <a:latin typeface="+mn-lt"/>
                <a:cs typeface="Courier New"/>
              </a:rPr>
              <a:t>('hello world')</a:t>
            </a:r>
          </a:p>
          <a:p>
            <a:r>
              <a:rPr lang="en-US" altLang="en-US" dirty="0">
                <a:latin typeface="+mn-lt"/>
                <a:cs typeface="Courier New" panose="02070309020205020404" pitchFamily="49" charset="0"/>
              </a:rPr>
              <a:t>Prints </a:t>
            </a:r>
            <a:r>
              <a:rPr lang="en-US" altLang="en-US" dirty="0">
                <a:solidFill>
                  <a:schemeClr val="accent1"/>
                </a:solidFill>
                <a:latin typeface="+mn-lt"/>
                <a:cs typeface="Courier New" panose="02070309020205020404" pitchFamily="49" charset="0"/>
              </a:rPr>
              <a:t>hello world </a:t>
            </a:r>
            <a:r>
              <a:rPr lang="en-US" altLang="en-US" dirty="0">
                <a:latin typeface="+mn-lt"/>
                <a:cs typeface="Courier New" panose="02070309020205020404" pitchFamily="49" charset="0"/>
              </a:rPr>
              <a:t>to standard out</a:t>
            </a:r>
          </a:p>
          <a:p>
            <a:r>
              <a:rPr lang="en-US" altLang="en-US" dirty="0">
                <a:latin typeface="+mn-lt"/>
                <a:cs typeface="Courier New" panose="02070309020205020404" pitchFamily="49" charset="0"/>
              </a:rPr>
              <a:t>Open IDLE and try it out yourself</a:t>
            </a:r>
          </a:p>
          <a:p>
            <a:r>
              <a:rPr lang="en-US" altLang="en-US" dirty="0">
                <a:latin typeface="+mn-lt"/>
                <a:cs typeface="Courier New" panose="02070309020205020404" pitchFamily="49" charset="0"/>
              </a:rPr>
              <a:t>Follow along using IDLE</a:t>
            </a:r>
          </a:p>
        </p:txBody>
      </p:sp>
      <p:pic>
        <p:nvPicPr>
          <p:cNvPr id="6" name="Picture 5" descr="A screenshot of a computer&#10;&#10;Description automatically generated">
            <a:extLst>
              <a:ext uri="{FF2B5EF4-FFF2-40B4-BE49-F238E27FC236}">
                <a16:creationId xmlns:a16="http://schemas.microsoft.com/office/drawing/2014/main" id="{6016B028-08AE-0E43-F3A5-201EED8C92A8}"/>
              </a:ext>
            </a:extLst>
          </p:cNvPr>
          <p:cNvPicPr>
            <a:picLocks noChangeAspect="1"/>
          </p:cNvPicPr>
          <p:nvPr/>
        </p:nvPicPr>
        <p:blipFill>
          <a:blip r:embed="rId3"/>
          <a:stretch>
            <a:fillRect/>
          </a:stretch>
        </p:blipFill>
        <p:spPr>
          <a:xfrm>
            <a:off x="3678072" y="1229398"/>
            <a:ext cx="4986550" cy="2062024"/>
          </a:xfrm>
          <a:prstGeom prst="rect">
            <a:avLst/>
          </a:prstGeom>
        </p:spPr>
      </p:pic>
    </p:spTree>
    <p:extLst>
      <p:ext uri="{BB962C8B-B14F-4D97-AF65-F5344CB8AC3E}">
        <p14:creationId xmlns:p14="http://schemas.microsoft.com/office/powerpoint/2010/main" val="214337449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1777</TotalTime>
  <Words>6019</Words>
  <Application>Microsoft Office PowerPoint</Application>
  <PresentationFormat>On-screen Show (16:9)</PresentationFormat>
  <Paragraphs>568</Paragraphs>
  <Slides>56</Slides>
  <Notes>56</Notes>
  <HiddenSlides>0</HiddenSlides>
  <MMClips>0</MMClips>
  <ScaleCrop>false</ScaleCrop>
  <HeadingPairs>
    <vt:vector size="4" baseType="variant">
      <vt:variant>
        <vt:lpstr>Theme</vt:lpstr>
      </vt:variant>
      <vt:variant>
        <vt:i4>1</vt:i4>
      </vt:variant>
      <vt:variant>
        <vt:lpstr>Slide Titles</vt:lpstr>
      </vt:variant>
      <vt:variant>
        <vt:i4>56</vt:i4>
      </vt:variant>
    </vt:vector>
  </HeadingPairs>
  <TitlesOfParts>
    <vt:vector size="57" baseType="lpstr">
      <vt:lpstr>Simple Light</vt:lpstr>
      <vt:lpstr>PowerPoint Presentation</vt:lpstr>
      <vt:lpstr>PowerPoint Presentation</vt:lpstr>
      <vt:lpstr>Learning Objectives</vt:lpstr>
      <vt:lpstr>PowerPoint Presentation</vt:lpstr>
      <vt:lpstr>PowerPoint Presentation</vt:lpstr>
      <vt:lpstr>Python Interfaces</vt:lpstr>
      <vt:lpstr>PowerPoint Presentation</vt:lpstr>
      <vt:lpstr>PowerPoint Presentation</vt:lpstr>
      <vt:lpstr>PowerPoint Presentation</vt:lpstr>
      <vt:lpstr>PowerPoint Presentation</vt:lpstr>
      <vt:lpstr>PowerPoint Presentation</vt:lpstr>
      <vt:lpstr>PowerPoint Presentation</vt:lpstr>
      <vt:lpstr>Data Structures in Python</vt:lpstr>
      <vt:lpstr>Lists</vt:lpstr>
      <vt:lpstr>Lists Methods</vt:lpstr>
      <vt:lpstr>PowerPoint Presentation</vt:lpstr>
      <vt:lpstr>Dictionaries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Python Polymorphism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SELECT statement in Python</vt:lpstr>
      <vt:lpstr>DELETE statement in Python</vt:lpstr>
      <vt:lpstr>UPDATE Statement in Python</vt:lpstr>
      <vt:lpstr>DROP Statement in Python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Prita Pradhan</cp:lastModifiedBy>
  <cp:revision>612</cp:revision>
  <dcterms:modified xsi:type="dcterms:W3CDTF">2023-09-20T12:49:29Z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